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9" r:id="rId4"/>
    <p:sldId id="258" r:id="rId5"/>
    <p:sldId id="261" r:id="rId6"/>
    <p:sldId id="260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8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3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3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4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8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3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8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F37B88-2C47-4A5C-B1A9-5889B0321C8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84B36C5-E06C-4295-950E-32F922FB95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2.xml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2.xml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2.xml"/><Relationship Id="rId6" Type="http://schemas.openxmlformats.org/officeDocument/2006/relationships/audio" Target="../media/audio7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PgI80Ue-AMo" TargetMode="Externa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www.youtube.com/watch?v=6qhs2RDA2NE" TargetMode="External"/><Relationship Id="rId4" Type="http://schemas.openxmlformats.org/officeDocument/2006/relationships/hyperlink" Target="http://www.youtube.com/watch?v=84PrHxJri9Q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knoji.com/images/user/car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9"/>
            <a:ext cx="6856141" cy="68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554560" y="3087960"/>
            <a:ext cx="6478863" cy="106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Cardiorespiratory Endurance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voltage.wav"/>
          </p:stSnd>
        </p:sndAc>
      </p:transition>
    </mc:Choice>
    <mc:Fallback xmlns="">
      <p:transition spd="slow">
        <p:split orient="vert"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eventlifestylediseases.com/wp-content/uploads/2011/02/couchpota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111209"/>
            <a:ext cx="3720437" cy="274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/>
              <a:t>Problems of Your Heart &amp; Lungs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876800"/>
          </a:xfrm>
        </p:spPr>
        <p:txBody>
          <a:bodyPr/>
          <a:lstStyle/>
          <a:p>
            <a:r>
              <a:rPr lang="en-US" sz="3200" b="1" u="sng" dirty="0" smtClean="0"/>
              <a:t>Lifestyle Diseases </a:t>
            </a:r>
            <a:r>
              <a:rPr lang="en-US" sz="3200" dirty="0" smtClean="0"/>
              <a:t>– diseases that are result of certain lifestyle choices.</a:t>
            </a:r>
          </a:p>
          <a:p>
            <a:pPr lvl="2"/>
            <a:r>
              <a:rPr lang="en-US" sz="2400" dirty="0" smtClean="0"/>
              <a:t>Inactivity</a:t>
            </a:r>
          </a:p>
          <a:p>
            <a:pPr lvl="2"/>
            <a:r>
              <a:rPr lang="en-US" sz="2400" dirty="0" smtClean="0"/>
              <a:t>Being overweight</a:t>
            </a:r>
          </a:p>
          <a:p>
            <a:pPr lvl="2"/>
            <a:r>
              <a:rPr lang="en-US" sz="2400" dirty="0" smtClean="0"/>
              <a:t>Smoking and using other forms of tobacco</a:t>
            </a:r>
          </a:p>
          <a:p>
            <a:pPr lvl="2"/>
            <a:r>
              <a:rPr lang="en-US" sz="2400" dirty="0" smtClean="0"/>
              <a:t>Eating foods high in fat &amp; cholesterol </a:t>
            </a:r>
          </a:p>
          <a:p>
            <a:pPr marL="548640" lvl="2" indent="0">
              <a:buNone/>
            </a:pPr>
            <a:endParaRPr lang="en-US" sz="2400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cholesteroladvice.net/wp-content/uploads/2012/01/atheroscler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55" y="3443918"/>
            <a:ext cx="4038600" cy="33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/>
              <a:t>Problems of Your Heart &amp; Lungs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b="1" u="sng" dirty="0" smtClean="0"/>
              <a:t>Cardiovascular disease (CVD) </a:t>
            </a:r>
            <a:r>
              <a:rPr lang="en-US" dirty="0" smtClean="0"/>
              <a:t>– medical disorder that affects the heart or blood vessels.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b="1" u="sng" dirty="0" smtClean="0"/>
              <a:t>Atherosclerosis</a:t>
            </a:r>
            <a:r>
              <a:rPr lang="en-US" dirty="0" smtClean="0"/>
              <a:t> – a condition in which a fatty deposit called “plaque” builds up inside arteries, restricting or cutting off blood flow.</a:t>
            </a:r>
          </a:p>
          <a:p>
            <a:pPr marL="0" indent="0">
              <a:buNone/>
            </a:pPr>
            <a:r>
              <a:rPr lang="en-US" sz="2000" dirty="0" smtClean="0"/>
              <a:t>Major concerns:</a:t>
            </a:r>
          </a:p>
          <a:p>
            <a:pPr marL="548640" lvl="2" indent="0">
              <a:buNone/>
            </a:pPr>
            <a:r>
              <a:rPr lang="en-US" sz="2000" dirty="0" smtClean="0"/>
              <a:t>- Heart Attacks</a:t>
            </a:r>
          </a:p>
          <a:p>
            <a:pPr marL="548640" lvl="2" indent="0">
              <a:buNone/>
            </a:pPr>
            <a:r>
              <a:rPr lang="en-US" sz="2000" dirty="0" smtClean="0"/>
              <a:t>- Sudden Cardiac Death</a:t>
            </a:r>
          </a:p>
          <a:p>
            <a:pPr marL="548640" lvl="2" indent="0">
              <a:buNone/>
            </a:pPr>
            <a:r>
              <a:rPr lang="en-US" sz="2000" dirty="0" smtClean="0"/>
              <a:t>- Strokes – brain is cut off of oxygen</a:t>
            </a:r>
          </a:p>
          <a:p>
            <a:pPr marL="548640" lvl="2" indent="0">
              <a:buNone/>
            </a:pPr>
            <a:r>
              <a:rPr lang="en-US" sz="2000" dirty="0" smtClean="0"/>
              <a:t>- Peripheral Vascular Disease</a:t>
            </a:r>
          </a:p>
          <a:p>
            <a:pPr marL="548640" lvl="2" indent="0">
              <a:buNone/>
            </a:pPr>
            <a:r>
              <a:rPr lang="en-US" sz="2000" dirty="0" smtClean="0"/>
              <a:t>- Hypertension – High Blood Pressure</a:t>
            </a:r>
          </a:p>
          <a:p>
            <a:pPr marL="548640" lvl="2" indent="0">
              <a:buNone/>
            </a:pPr>
            <a:r>
              <a:rPr lang="en-US" sz="2000" dirty="0" smtClean="0"/>
              <a:t>- Emphysema – disease of the lungs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55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ltered-states.net/barry/newsletter446/diastolic_blood_press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962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/>
              <a:t>Cares of Your Heart &amp; Lungs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 care of the Circulatory &amp;</a:t>
            </a:r>
          </a:p>
          <a:p>
            <a:pPr marL="0" indent="0">
              <a:buNone/>
            </a:pPr>
            <a:r>
              <a:rPr lang="en-US" dirty="0" smtClean="0"/>
              <a:t>   respiratory system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Change your lifestyle behaviors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Have your blood pressure checked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b="1" u="sng" dirty="0" smtClean="0"/>
              <a:t>Blood Pressure </a:t>
            </a:r>
            <a:r>
              <a:rPr lang="en-US" dirty="0" smtClean="0"/>
              <a:t>– The force of the blood in the main arteries.</a:t>
            </a:r>
          </a:p>
          <a:p>
            <a:pPr lvl="1"/>
            <a:r>
              <a:rPr lang="en-US" dirty="0" smtClean="0"/>
              <a:t>Normal blood pressure 120/80</a:t>
            </a:r>
          </a:p>
          <a:p>
            <a:pPr lvl="1"/>
            <a:r>
              <a:rPr lang="en-US" u="sng" dirty="0" smtClean="0"/>
              <a:t>Systolic pressure </a:t>
            </a:r>
            <a:r>
              <a:rPr lang="en-US" dirty="0" smtClean="0"/>
              <a:t>– top number measures the greatest pressure point</a:t>
            </a:r>
          </a:p>
          <a:p>
            <a:pPr lvl="1"/>
            <a:r>
              <a:rPr lang="en-US" u="sng" dirty="0" smtClean="0"/>
              <a:t>Diastolic pressure </a:t>
            </a:r>
            <a:r>
              <a:rPr lang="en-US" dirty="0" smtClean="0"/>
              <a:t>– bottom number measures lowest point, heart relaxes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circusmums.com/wp-content/uploads/2012/08/5395672_m-600x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043">
            <a:off x="6158414" y="4444489"/>
            <a:ext cx="2750896" cy="190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taying active is so important for teens, as the teenage years are times of growth and chang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3810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askgranny.com/wp-content/uploads/2011/05/fitn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726">
            <a:off x="225344" y="4604949"/>
            <a:ext cx="2471041" cy="19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Make the Most of What You Have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Start while you are young</a:t>
            </a:r>
          </a:p>
          <a:p>
            <a:pPr algn="ctr"/>
            <a:r>
              <a:rPr lang="en-US" sz="3200" dirty="0" smtClean="0"/>
              <a:t>Stay active</a:t>
            </a:r>
          </a:p>
          <a:p>
            <a:pPr algn="ctr"/>
            <a:r>
              <a:rPr lang="en-US" sz="3200" dirty="0" smtClean="0"/>
              <a:t>Pay attention to fitness factors you can control</a:t>
            </a:r>
          </a:p>
          <a:p>
            <a:pPr algn="ctr"/>
            <a:r>
              <a:rPr lang="en-US" sz="3200" dirty="0" smtClean="0"/>
              <a:t>Make your body work for you, </a:t>
            </a:r>
          </a:p>
          <a:p>
            <a:pPr marL="0" indent="0" algn="ctr">
              <a:buNone/>
            </a:pPr>
            <a:r>
              <a:rPr lang="en-US" sz="3200" dirty="0" smtClean="0"/>
              <a:t>rather than against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68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featdiabetes.org/resource/dynamic/global/self_management_-_fit_woman_jumping_r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638425"/>
            <a:ext cx="46863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Cardiorespiratory Endurance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ability of the body to work continuously for extended periods of time.</a:t>
            </a:r>
          </a:p>
          <a:p>
            <a:endParaRPr lang="en-US" sz="3200" dirty="0"/>
          </a:p>
          <a:p>
            <a:r>
              <a:rPr lang="en-US" sz="3200" dirty="0" smtClean="0"/>
              <a:t>Benefits:</a:t>
            </a:r>
          </a:p>
          <a:p>
            <a:pPr lvl="2"/>
            <a:r>
              <a:rPr lang="en-US" sz="2400" dirty="0" smtClean="0"/>
              <a:t>Increased energy</a:t>
            </a:r>
          </a:p>
          <a:p>
            <a:pPr lvl="2"/>
            <a:r>
              <a:rPr lang="en-US" sz="2400" dirty="0" smtClean="0"/>
              <a:t>Less stress in their lives</a:t>
            </a:r>
          </a:p>
          <a:p>
            <a:pPr lvl="2"/>
            <a:r>
              <a:rPr lang="en-US" sz="2400" dirty="0" smtClean="0"/>
              <a:t>Look and feel better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5253186"/>
      </p:ext>
    </p:extLst>
  </p:cSld>
  <p:clrMapOvr>
    <a:masterClrMapping/>
  </p:clrMapOvr>
  <p:transition spd="slow">
    <p:wip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Aerobic vs. Anaerobic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Aerobic</a:t>
            </a:r>
            <a:r>
              <a:rPr lang="en-US" dirty="0" smtClean="0"/>
              <a:t> – continuous activity </a:t>
            </a:r>
          </a:p>
          <a:p>
            <a:pPr marL="0" indent="0">
              <a:buNone/>
            </a:pPr>
            <a:r>
              <a:rPr lang="en-US" dirty="0" smtClean="0"/>
              <a:t>that requires large amounts of oxygen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Aerobic means “with oxygen”</a:t>
            </a:r>
          </a:p>
          <a:p>
            <a:pPr lvl="1"/>
            <a:r>
              <a:rPr lang="en-US" sz="2400" dirty="0" smtClean="0"/>
              <a:t>Aerobic strengthens the heart, organs, &amp; lungs</a:t>
            </a:r>
          </a:p>
          <a:p>
            <a:pPr lvl="1"/>
            <a:r>
              <a:rPr lang="en-US" sz="2400" dirty="0" smtClean="0"/>
              <a:t>Top aerobic exercises: rowing, running, swimming, cross-county skiing, etc.</a:t>
            </a:r>
          </a:p>
          <a:p>
            <a:pPr marL="274320" lvl="1" indent="0">
              <a:buNone/>
            </a:pPr>
            <a:endParaRPr lang="en-US" sz="1200" dirty="0" smtClean="0"/>
          </a:p>
          <a:p>
            <a:pPr marL="274320" lvl="1" indent="0">
              <a:buNone/>
            </a:pPr>
            <a:r>
              <a:rPr lang="en-US" sz="2400" b="1" u="sng" dirty="0"/>
              <a:t>Maximal Oxygen Consumption (VO2max)</a:t>
            </a:r>
            <a:r>
              <a:rPr lang="en-US" sz="2400" dirty="0"/>
              <a:t>: </a:t>
            </a:r>
            <a:endParaRPr lang="en-US" sz="2400" dirty="0" smtClean="0"/>
          </a:p>
          <a:p>
            <a:pPr marL="274320" lvl="1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largest amount of oxygen your body is able to process during strenuous </a:t>
            </a:r>
            <a:r>
              <a:rPr lang="en-US" sz="2400" dirty="0" smtClean="0"/>
              <a:t>aerobic exercise.</a:t>
            </a:r>
            <a:endParaRPr lang="en-US" sz="2400" dirty="0"/>
          </a:p>
          <a:p>
            <a:pPr marL="274320" lvl="1" indent="0">
              <a:buNone/>
            </a:pPr>
            <a:endParaRPr lang="en-US" sz="2800" dirty="0" smtClean="0"/>
          </a:p>
        </p:txBody>
      </p:sp>
      <p:pic>
        <p:nvPicPr>
          <p:cNvPr id="2050" name="Picture 2" descr="http://www.runningdummy.com/wp-content/uploads/2010/07/new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7270"/>
            <a:ext cx="2362200" cy="30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achcalorie.com/wp-content/uploads/2011/09/aerobic-vs-anaerob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3994"/>
            <a:ext cx="4038600" cy="2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Aerobic vs. Anaerobic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Anaerobic</a:t>
            </a:r>
            <a:r>
              <a:rPr lang="en-US" sz="2800" dirty="0" smtClean="0"/>
              <a:t> – activity that requires high levels of energy and is done for only a few seconds or minutes at a high level of intensity.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sz="2400" dirty="0" smtClean="0"/>
              <a:t>Anaerobic means “without oxygen”</a:t>
            </a:r>
          </a:p>
          <a:p>
            <a:pPr lvl="1"/>
            <a:r>
              <a:rPr lang="en-US" sz="2400" dirty="0" smtClean="0"/>
              <a:t>Anaerobic strengthens higher levels of muscular strength, muscular endurance, and flexibility</a:t>
            </a:r>
          </a:p>
          <a:p>
            <a:pPr lvl="1"/>
            <a:r>
              <a:rPr lang="en-US" sz="2400" dirty="0" smtClean="0"/>
              <a:t>Top anaerobic activities: sprinting, fast break, and stretching.</a:t>
            </a:r>
          </a:p>
          <a:p>
            <a:pPr marL="27432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764847"/>
      </p:ext>
    </p:extLst>
  </p:cSld>
  <p:clrMapOvr>
    <a:masterClrMapping/>
  </p:clrMapOvr>
  <p:transition spd="slow">
    <p:randomBar dir="vert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hlinkClick r:id="rId2"/>
              </a:rPr>
              <a:t>Your Circulatory &amp; Respiratory System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Consist of the heart, lungs, blood, and blood vessels</a:t>
            </a:r>
          </a:p>
          <a:p>
            <a:pPr marL="0" indent="0">
              <a:buNone/>
            </a:pPr>
            <a:endParaRPr lang="en-US" sz="1200" dirty="0" smtClean="0"/>
          </a:p>
          <a:p>
            <a:pPr lvl="2"/>
            <a:r>
              <a:rPr lang="en-US" sz="2400" dirty="0" smtClean="0"/>
              <a:t>Sometimes called the Cardiovascular System</a:t>
            </a:r>
          </a:p>
          <a:p>
            <a:pPr lvl="2"/>
            <a:r>
              <a:rPr lang="en-US" sz="2400" dirty="0" smtClean="0"/>
              <a:t>It is responsible for circulating blood throughout the body.</a:t>
            </a:r>
          </a:p>
        </p:txBody>
      </p:sp>
      <p:pic>
        <p:nvPicPr>
          <p:cNvPr id="2050" name="Picture 2" descr="http://www.fi.edu/learn/heart/systems/images/pulmonary-circul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799"/>
            <a:ext cx="3102429" cy="305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eltina.org/pics/cardiac_outp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98416"/>
            <a:ext cx="4800600" cy="22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asimo.com/images/anemia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98416"/>
            <a:ext cx="2552700" cy="21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u="sng" dirty="0" smtClean="0"/>
              <a:t>Parts of the Circulatory &amp; </a:t>
            </a:r>
            <a:br>
              <a:rPr lang="en-US" b="1" i="1" u="sng" dirty="0" smtClean="0"/>
            </a:br>
            <a:r>
              <a:rPr lang="en-US" b="1" i="1" u="sng" dirty="0" smtClean="0"/>
              <a:t>Respiratory System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The Heart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lvl="1"/>
            <a:r>
              <a:rPr lang="en-US" sz="2400" b="1" u="sng" dirty="0" smtClean="0"/>
              <a:t>Hemoglobin</a:t>
            </a:r>
            <a:r>
              <a:rPr lang="en-US" sz="2400" dirty="0" smtClean="0"/>
              <a:t> – an iron rich compound in the blood that helps carry the oxygen.</a:t>
            </a:r>
          </a:p>
          <a:p>
            <a:pPr marL="274320" lvl="1" indent="0">
              <a:buNone/>
            </a:pPr>
            <a:endParaRPr lang="en-US" sz="1200" dirty="0" smtClean="0"/>
          </a:p>
          <a:p>
            <a:pPr lvl="1"/>
            <a:r>
              <a:rPr lang="en-US" sz="2400" b="1" u="sng" dirty="0" smtClean="0"/>
              <a:t>Stroke volume </a:t>
            </a:r>
            <a:r>
              <a:rPr lang="en-US" sz="2400" dirty="0" smtClean="0"/>
              <a:t>– The amount of blood pumped per beat of the heart.</a:t>
            </a:r>
          </a:p>
          <a:p>
            <a:pPr marL="274320" lvl="1" indent="0">
              <a:buNone/>
            </a:pPr>
            <a:r>
              <a:rPr lang="en-US" sz="2400" dirty="0" smtClean="0"/>
              <a:t>- When resting, the heart beats an average of 72 times per minute. </a:t>
            </a:r>
            <a:endParaRPr lang="en-US" sz="2400" dirty="0"/>
          </a:p>
          <a:p>
            <a:pPr marL="27432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82791180"/>
      </p:ext>
    </p:extLst>
  </p:cSld>
  <p:clrMapOvr>
    <a:masterClrMapping/>
  </p:clrMapOvr>
  <p:transition spd="slow">
    <p:pull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medicalook.com/systems_images/Capillaries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11836"/>
            <a:ext cx="3792749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1727"/>
            <a:ext cx="2923719" cy="30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609600"/>
            <a:ext cx="8791119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The Blood Vessels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lvl="1"/>
            <a:r>
              <a:rPr lang="en-US" sz="2400" b="1" u="sng" dirty="0" smtClean="0"/>
              <a:t>Arteries</a:t>
            </a:r>
            <a:r>
              <a:rPr lang="en-US" sz="2400" dirty="0" smtClean="0"/>
              <a:t> – vessels that carry blood (oxygen) from the heart to the major extremities – such as the arms, legs, and head</a:t>
            </a:r>
          </a:p>
          <a:p>
            <a:pPr marL="274320" lvl="1" indent="0">
              <a:buNone/>
            </a:pPr>
            <a:endParaRPr lang="en-US" sz="1200" dirty="0"/>
          </a:p>
          <a:p>
            <a:pPr lvl="1"/>
            <a:r>
              <a:rPr lang="en-US" sz="2400" b="1" u="sng" dirty="0" smtClean="0"/>
              <a:t>Capillaries</a:t>
            </a:r>
            <a:r>
              <a:rPr lang="en-US" sz="2400" dirty="0" smtClean="0"/>
              <a:t> – delivers oxygen and other nutrients to individual cells.</a:t>
            </a:r>
          </a:p>
          <a:p>
            <a:pPr marL="274320" lvl="1" indent="0">
              <a:buNone/>
            </a:pPr>
            <a:endParaRPr lang="en-US" sz="1200" dirty="0"/>
          </a:p>
          <a:p>
            <a:pPr lvl="1"/>
            <a:r>
              <a:rPr lang="en-US" sz="2400" b="1" u="sng" dirty="0" smtClean="0"/>
              <a:t>Veins</a:t>
            </a:r>
            <a:r>
              <a:rPr lang="en-US" sz="2400" dirty="0" smtClean="0"/>
              <a:t> – deliver the blood back to the heart (deoxygenated)</a:t>
            </a:r>
            <a:endParaRPr lang="en-US" sz="2400" dirty="0"/>
          </a:p>
        </p:txBody>
      </p:sp>
      <p:pic>
        <p:nvPicPr>
          <p:cNvPr id="5122" name="Picture 2" descr="http://t1.gstatic.com/images?q=tbn:ANd9GcRZ6QPBPNoeVHSsMlNlOkpns5WIopRYENGUrf-reKpUSdr7pyQ1lg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07062"/>
            <a:ext cx="15811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goldiesroom.org/Multimedia/Bio_Images/13%20Human%20Other/01%20Respiratory%20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06" y="3712620"/>
            <a:ext cx="4114800" cy="31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The Respiratory System</a:t>
            </a:r>
            <a:endParaRPr lang="en-US" dirty="0"/>
          </a:p>
          <a:p>
            <a:pPr marL="0" indent="0">
              <a:buNone/>
            </a:pPr>
            <a:endParaRPr lang="en-US" sz="1200" u="sng" dirty="0" smtClean="0"/>
          </a:p>
          <a:p>
            <a:pPr>
              <a:buFontTx/>
              <a:buChar char="-"/>
            </a:pPr>
            <a:r>
              <a:rPr lang="en-US" sz="2800" dirty="0" smtClean="0"/>
              <a:t>The body system that exchanges gases between your body and the environment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Tx/>
              <a:buChar char="-"/>
            </a:pPr>
            <a:r>
              <a:rPr lang="en-US" sz="2800" dirty="0" smtClean="0"/>
              <a:t>The principal organ: </a:t>
            </a:r>
            <a:r>
              <a:rPr lang="en-US" sz="2800" b="1" i="1" u="sng" dirty="0" smtClean="0"/>
              <a:t>lungs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Tx/>
              <a:buChar char="-"/>
            </a:pPr>
            <a:r>
              <a:rPr lang="en-US" sz="2800" dirty="0" smtClean="0"/>
              <a:t>The lungs exchange oxygen and carbon dioxide, this is called respiration</a:t>
            </a:r>
          </a:p>
        </p:txBody>
      </p:sp>
    </p:spTree>
    <p:extLst>
      <p:ext uri="{BB962C8B-B14F-4D97-AF65-F5344CB8AC3E}">
        <p14:creationId xmlns:p14="http://schemas.microsoft.com/office/powerpoint/2010/main" val="18199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push.wav"/>
          </p:stSnd>
        </p:sndAc>
      </p:transition>
    </mc:Choice>
    <mc:Fallback xmlns="">
      <p:transition spd="slow">
        <p:checker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ic.cuhk.edu.hk/web8/lung_f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149"/>
            <a:ext cx="5275548" cy="390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e/e5/Diagram_of_the_human_heart_(cropped).svg/300px-Diagram_of_the_human_heart_(cropped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89" y="391885"/>
            <a:ext cx="6466115" cy="64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424542"/>
            <a:ext cx="2743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4"/>
              </a:rPr>
              <a:t>The Heart </a:t>
            </a: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096000" y="5257800"/>
            <a:ext cx="1676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601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Septum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5"/>
              </a:rPr>
              <a:t>Open Heart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54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544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iRespondQuestionMaster</vt:lpstr>
      <vt:lpstr>iRespondGraphMaster</vt:lpstr>
      <vt:lpstr>Clarity</vt:lpstr>
      <vt:lpstr>PowerPoint Presentation</vt:lpstr>
      <vt:lpstr>Cardiorespiratory Endurance</vt:lpstr>
      <vt:lpstr>Aerobic vs. Anaerobic</vt:lpstr>
      <vt:lpstr>Aerobic vs. Anaerobic</vt:lpstr>
      <vt:lpstr>Your Circulatory &amp; Respiratory System</vt:lpstr>
      <vt:lpstr>Parts of the Circulatory &amp;  Respiratory System</vt:lpstr>
      <vt:lpstr>PowerPoint Presentation</vt:lpstr>
      <vt:lpstr>PowerPoint Presentation</vt:lpstr>
      <vt:lpstr>The Heart &amp; Lungs</vt:lpstr>
      <vt:lpstr>Problems of Your Heart &amp; Lungs</vt:lpstr>
      <vt:lpstr>Problems of Your Heart &amp; Lungs</vt:lpstr>
      <vt:lpstr>Cares of Your Heart &amp; Lungs</vt:lpstr>
      <vt:lpstr>Make the Most of What You Have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Soley</dc:creator>
  <cp:lastModifiedBy>Cynthia Faulkner</cp:lastModifiedBy>
  <cp:revision>33</cp:revision>
  <dcterms:created xsi:type="dcterms:W3CDTF">2012-08-28T21:46:17Z</dcterms:created>
  <dcterms:modified xsi:type="dcterms:W3CDTF">2017-07-26T17:51:52Z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