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8" r:id="rId3"/>
  </p:sldMasterIdLst>
  <p:sldIdLst>
    <p:sldId id="324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5" r:id="rId16"/>
    <p:sldId id="318" r:id="rId17"/>
    <p:sldId id="319" r:id="rId18"/>
    <p:sldId id="320" r:id="rId19"/>
    <p:sldId id="321" r:id="rId20"/>
    <p:sldId id="322" r:id="rId21"/>
    <p:sldId id="323" r:id="rId22"/>
    <p:sldId id="32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6124B-3917-496B-80AF-B873DB743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3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72E0-0AE5-4304-9072-1715A7BA7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D035-03D6-4A59-9A8E-F70DE4DF4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1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0A5D-3F63-4693-921D-07C94CD4D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9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4A5102-0154-4BF2-B70C-011B80C3E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9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D5F9-206B-4BE2-ABC8-F7D633E80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28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171F4AA-94CF-4FAF-956B-C7ED3F79F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0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141022C-1E01-42E6-9587-48A7A6F18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02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39A891B-C809-48C4-8BF5-4ADA8E94F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56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E7E2C01-FC04-49D1-8C8E-BE1FABA8F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38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924EED5-952C-4424-A3C5-4033D09D7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95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60FF-5ACA-46B7-B05F-EA3CBFB64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7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7D9A32C-5DC4-4587-B3BC-5BB8F0EDE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C66A-A76D-44C4-92C4-1DF5F6C4C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24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05D430D-774A-4A33-A2F4-162C0C900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8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57C6B88-6B9E-4312-A224-9CDDF7CEB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2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9619CE3-1C71-40DA-AF13-5D80CEBDF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793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4C5FEB7-D878-460B-8B63-91549C8FB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30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11D721-FD99-4615-A8B2-572FB780E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49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B3547E2-37B5-4389-B102-A031D5B2F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90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B964A99-634D-445B-BC0D-2634F3BCB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549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7E2AE1B-A6B2-48CB-BB0E-7665ECCC8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94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75F-BF0D-4339-8B6C-FA3A22E65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25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9A31193-9523-4ACC-BE38-B3C97CEA0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765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1B9992A-B702-44A7-BCA2-CEACBDBD5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704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C65401B-9AF2-4574-ACAF-1962C2BDA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02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A50A9B6-913C-48DE-99AD-BF9630FAA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12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9B209FF-205C-410B-B5F4-8DD6CA314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28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CDEBAFE-626F-499E-BAB5-2E58B26E6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342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E3D1624-791B-4F07-98C4-A562A4849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0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9DB6-C466-45D8-A218-C2DB0B526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7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B689-79B6-4898-994E-A0FCED1B8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6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3AE2-8695-42A7-B668-D79D270E4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78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23FA-E568-4084-877F-D73F7447B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5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4C49-4A3F-47FE-9304-303B25732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C1F6-7A6C-405E-B958-8D62B5812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250BD4B-A3A1-49F9-AF2B-9635CE48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9" r:id="rId13"/>
    <p:sldLayoutId id="214748413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800" smtClean="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3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A.) Response A</a:t>
            </a:r>
          </a:p>
        </p:txBody>
      </p:sp>
      <p:sp>
        <p:nvSpPr>
          <p:cNvPr id="2054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B.) Response B</a:t>
            </a:r>
          </a:p>
        </p:txBody>
      </p:sp>
      <p:sp>
        <p:nvSpPr>
          <p:cNvPr id="2055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C.) Response C</a:t>
            </a:r>
          </a:p>
        </p:txBody>
      </p:sp>
      <p:sp>
        <p:nvSpPr>
          <p:cNvPr id="2056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D.) Response D</a:t>
            </a:r>
          </a:p>
        </p:txBody>
      </p:sp>
      <p:sp>
        <p:nvSpPr>
          <p:cNvPr id="2057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E.) Response E</a:t>
            </a:r>
          </a:p>
        </p:txBody>
      </p:sp>
      <p:sp>
        <p:nvSpPr>
          <p:cNvPr id="2058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9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mtClean="0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6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107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1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2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3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4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5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8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099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100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3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4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5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6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7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7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3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4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5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6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smtClean="0">
                <a:solidFill>
                  <a:srgbClr val="FF0000"/>
                </a:solidFill>
              </a:rPr>
              <a:t>Personal Fitness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Chapter 5 – Your Body Composition</a:t>
            </a:r>
          </a:p>
          <a:p>
            <a:r>
              <a:rPr lang="en-US" altLang="en-US" dirty="0" smtClean="0"/>
              <a:t>Chapter 6 – Maintaining a Healthy Body Weight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181600" cy="3505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smtClean="0"/>
              <a:t>3.  </a:t>
            </a:r>
            <a:r>
              <a:rPr lang="en-US" altLang="en-US" b="1" u="sng" smtClean="0">
                <a:solidFill>
                  <a:srgbClr val="FF0000"/>
                </a:solidFill>
              </a:rPr>
              <a:t>Endomorph</a:t>
            </a:r>
            <a:r>
              <a:rPr lang="en-US" altLang="en-US" smtClean="0"/>
              <a:t>:  heavy,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rounded,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somewhat flabby body type, 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limited muscular development.</a:t>
            </a:r>
          </a:p>
        </p:txBody>
      </p:sp>
      <p:pic>
        <p:nvPicPr>
          <p:cNvPr id="34820" name="Picture 4" descr="http://www.arthurshall.com/images/custom_images/endomor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1910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100" smtClean="0"/>
              <a:t>Health-related Problems for Excess Fat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7556500" cy="3519488"/>
          </a:xfrm>
        </p:spPr>
        <p:txBody>
          <a:bodyPr/>
          <a:lstStyle/>
          <a:p>
            <a:pPr eaLnBrk="1" hangingPunct="1"/>
            <a:r>
              <a:rPr lang="en-US" altLang="en-US" sz="2100" smtClean="0"/>
              <a:t>High blood pressure</a:t>
            </a:r>
          </a:p>
          <a:p>
            <a:pPr eaLnBrk="1" hangingPunct="1"/>
            <a:r>
              <a:rPr lang="en-US" altLang="en-US" sz="2100" smtClean="0"/>
              <a:t>Increased level of cholesterol and fats in the blood</a:t>
            </a:r>
          </a:p>
          <a:p>
            <a:pPr eaLnBrk="1" hangingPunct="1"/>
            <a:r>
              <a:rPr lang="en-US" altLang="en-US" sz="2100" smtClean="0"/>
              <a:t>Bone and joint disorders</a:t>
            </a:r>
          </a:p>
          <a:p>
            <a:pPr eaLnBrk="1" hangingPunct="1"/>
            <a:r>
              <a:rPr lang="en-US" altLang="en-US" sz="2100" smtClean="0"/>
              <a:t>Diabetes</a:t>
            </a:r>
          </a:p>
          <a:p>
            <a:pPr eaLnBrk="1" hangingPunct="1"/>
            <a:r>
              <a:rPr lang="en-US" altLang="en-US" sz="2100" smtClean="0"/>
              <a:t>Lower back difficulties</a:t>
            </a:r>
          </a:p>
          <a:p>
            <a:pPr eaLnBrk="1" hangingPunct="1"/>
            <a:r>
              <a:rPr lang="en-US" altLang="en-US" sz="2100" smtClean="0"/>
              <a:t>Respiratory ailments</a:t>
            </a:r>
          </a:p>
          <a:p>
            <a:pPr eaLnBrk="1" hangingPunct="1"/>
            <a:r>
              <a:rPr lang="en-US" altLang="en-US" sz="2100" smtClean="0"/>
              <a:t>Greater chance of accidents</a:t>
            </a:r>
          </a:p>
        </p:txBody>
      </p:sp>
      <p:pic>
        <p:nvPicPr>
          <p:cNvPr id="9222" name="Picture 6" descr="http://www.neuro.pmr.vcu.edu/catalog/samples/families/images/g21307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09913"/>
            <a:ext cx="44958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500" smtClean="0"/>
              <a:t>What Causes Overweight and Overfat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6197600" cy="3081338"/>
          </a:xfrm>
        </p:spPr>
        <p:txBody>
          <a:bodyPr/>
          <a:lstStyle/>
          <a:p>
            <a:pPr eaLnBrk="1" hangingPunct="1"/>
            <a:r>
              <a:rPr lang="en-US" altLang="en-US" sz="2100" smtClean="0"/>
              <a:t>Heredity and environment</a:t>
            </a:r>
          </a:p>
          <a:p>
            <a:pPr eaLnBrk="1" hangingPunct="1"/>
            <a:r>
              <a:rPr lang="en-US" altLang="en-US" sz="2100" smtClean="0"/>
              <a:t>Childhood obesity</a:t>
            </a:r>
          </a:p>
          <a:p>
            <a:pPr eaLnBrk="1" hangingPunct="1"/>
            <a:r>
              <a:rPr lang="en-US" altLang="en-US" sz="2100" smtClean="0"/>
              <a:t>Inactivity</a:t>
            </a:r>
          </a:p>
          <a:p>
            <a:pPr eaLnBrk="1" hangingPunct="1"/>
            <a:r>
              <a:rPr lang="en-US" altLang="en-US" sz="2100" smtClean="0"/>
              <a:t>High fat diet</a:t>
            </a:r>
          </a:p>
          <a:p>
            <a:pPr eaLnBrk="1" hangingPunct="1"/>
            <a:r>
              <a:rPr lang="en-US" altLang="en-US" sz="2100" smtClean="0"/>
              <a:t>Medical problems</a:t>
            </a:r>
          </a:p>
          <a:p>
            <a:pPr eaLnBrk="1" hangingPunct="1"/>
            <a:r>
              <a:rPr lang="en-US" altLang="en-US" sz="2100" smtClean="0"/>
              <a:t>Creeping Obesity</a:t>
            </a:r>
          </a:p>
        </p:txBody>
      </p:sp>
      <p:pic>
        <p:nvPicPr>
          <p:cNvPr id="10246" name="Picture 6" descr="http://newscaster.eu/wp-content/uploads/2010/05/Physical-Inactiv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5072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6 </a:t>
            </a:r>
            <a:br>
              <a:rPr lang="en-US" altLang="en-US" smtClean="0"/>
            </a:br>
            <a:r>
              <a:rPr lang="en-US" altLang="en-US" smtClean="0"/>
              <a:t>Maintaining a Healthy Body Weight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743200"/>
            <a:ext cx="7696200" cy="21336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Exercise and Weight Control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Fad Diets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mtClean="0"/>
              <a:t>Dangers of Dieting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&amp; Weight Control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981200"/>
            <a:ext cx="5867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Exercise...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burns calories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maintains muscle tone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improves ability to burn fat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</a:t>
            </a:r>
            <a:r>
              <a:rPr lang="en-US" altLang="en-US" sz="2200" b="1" smtClean="0"/>
              <a:t>burns stored fat if it is vigorous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 improves body’s ability to burn fat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 increases lean muscle tissue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helps weight tends stay off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590800"/>
            <a:ext cx="27130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638800" cy="1216025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Combining Diet &amp; Exercise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819400"/>
            <a:ext cx="8153400" cy="3581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A sound, nutritious diet combined with vigorous exercise is the best strategy for lifetime weight control.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• exercise develops muscle as it burns fat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• </a:t>
            </a:r>
            <a:r>
              <a:rPr lang="en-US" altLang="en-US" sz="2200" b="1" smtClean="0"/>
              <a:t>burn 250 more calories and take in 250 fewer calories than you normally do to lose a pound a week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smtClean="0"/>
              <a:t>	• establish permanent eating habits that you can and will maintain throughout your life</a:t>
            </a:r>
            <a:endParaRPr lang="en-US" altLang="en-US" sz="2600" smtClean="0"/>
          </a:p>
        </p:txBody>
      </p:sp>
      <p:pic>
        <p:nvPicPr>
          <p:cNvPr id="13317" name="Picture 5" descr="http://www.healthcarendiet.com/wp-content/uploads/2009/09/diet_exerc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Fad Diets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3048000"/>
            <a:ext cx="8153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One that promotes an approach to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eating that depends on one food, a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special combination of foods, or the </a:t>
            </a:r>
          </a:p>
          <a:p>
            <a:r>
              <a:rPr lang="en-US" altLang="en-US" sz="2800">
                <a:latin typeface="Times New Roman" panose="02020603050405020304" pitchFamily="18" charset="0"/>
              </a:rPr>
              <a:t>elimination of or our dependence on one major food group.</a:t>
            </a:r>
          </a:p>
          <a:p>
            <a:endParaRPr lang="en-US" altLang="en-US" sz="2800">
              <a:latin typeface="Times New Roman" panose="02020603050405020304" pitchFamily="18" charset="0"/>
            </a:endParaRPr>
          </a:p>
          <a:p>
            <a:r>
              <a:rPr lang="en-US" altLang="en-US" sz="2800">
                <a:latin typeface="Times New Roman" panose="02020603050405020304" pitchFamily="18" charset="0"/>
              </a:rPr>
              <a:t>These diets ultimately fail because they do not bring about a change in basic eating habits.   </a:t>
            </a:r>
            <a:r>
              <a:rPr lang="en-US" altLang="en-US" sz="2800" b="1" i="1" u="sng">
                <a:latin typeface="Times New Roman" panose="02020603050405020304" pitchFamily="18" charset="0"/>
              </a:rPr>
              <a:t>Empty Calories</a:t>
            </a:r>
            <a:endParaRPr lang="en-US" altLang="en-US" sz="2800" b="1" i="1" u="sng">
              <a:latin typeface="Times" panose="02020603050405020304" pitchFamily="18" charset="0"/>
            </a:endParaRPr>
          </a:p>
        </p:txBody>
      </p:sp>
      <p:pic>
        <p:nvPicPr>
          <p:cNvPr id="14341" name="Picture 5" descr="faddi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0"/>
            <a:ext cx="36861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altLang="en-US" sz="3000" smtClean="0"/>
              <a:t>Myths about Weight Control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Spot reducing - it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 cannot be done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Eliminating cellulite –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it is just fat and must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be lost just like all other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fat in the body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Special equipment –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 recognize the limitations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 and dangers of using these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smtClean="0"/>
              <a:t>    techniques</a:t>
            </a:r>
            <a:endParaRPr lang="en-US" altLang="en-US" sz="2100" smtClean="0"/>
          </a:p>
        </p:txBody>
      </p:sp>
      <p:pic>
        <p:nvPicPr>
          <p:cNvPr id="3074" name="Picture 2" descr="http://www.utopiahealthcare.com.au/storage/Cellulite%20Treatment%20Clinic%20Melbourne.jpg?__SQUARESPACE_CACHEVERSION=1414630426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28800"/>
            <a:ext cx="4381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Special Dangers of Dieting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8382000" cy="3886200"/>
          </a:xfrm>
        </p:spPr>
        <p:txBody>
          <a:bodyPr/>
          <a:lstStyle/>
          <a:p>
            <a:pPr eaLnBrk="1" hangingPunct="1"/>
            <a:r>
              <a:rPr lang="en-US" altLang="en-US" sz="2600" i="1" u="sng" smtClean="0"/>
              <a:t>Anorexia Nervosa</a:t>
            </a:r>
            <a:r>
              <a:rPr lang="en-US" altLang="en-US" sz="2600" smtClean="0"/>
              <a:t> - a condition of self-imposed starvation in order to maintain an extremely low body weight</a:t>
            </a:r>
          </a:p>
          <a:p>
            <a:pPr eaLnBrk="1" hangingPunct="1"/>
            <a:endParaRPr lang="en-US" altLang="en-US" sz="2600" smtClean="0"/>
          </a:p>
          <a:p>
            <a:pPr eaLnBrk="1" hangingPunct="1"/>
            <a:r>
              <a:rPr lang="en-US" altLang="en-US" sz="2600" i="1" u="sng" smtClean="0"/>
              <a:t>Bulima </a:t>
            </a:r>
            <a:r>
              <a:rPr lang="en-US" altLang="en-US" sz="2600" smtClean="0"/>
              <a:t>- a pattern of binge eating and purging (eliminating) the food by vomiting and laxatives</a:t>
            </a:r>
            <a:endParaRPr lang="en-US" altLang="en-US" sz="2100" smtClean="0"/>
          </a:p>
        </p:txBody>
      </p:sp>
      <p:pic>
        <p:nvPicPr>
          <p:cNvPr id="17412" name="Picture 4" descr="Eating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0"/>
            <a:ext cx="23415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1038"/>
          </a:xfrm>
        </p:spPr>
        <p:txBody>
          <a:bodyPr/>
          <a:lstStyle/>
          <a:p>
            <a:pPr algn="ctr" eaLnBrk="1" hangingPunct="1"/>
            <a:r>
              <a:rPr lang="en-US" altLang="en-US" sz="4200" b="1" u="sng" smtClean="0"/>
              <a:t>Eating Disorders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038600" cy="5791200"/>
          </a:xfrm>
        </p:spPr>
        <p:txBody>
          <a:bodyPr/>
          <a:lstStyle/>
          <a:p>
            <a:pPr eaLnBrk="1" hangingPunct="1"/>
            <a:r>
              <a:rPr lang="en-US" altLang="en-US" sz="4300" b="1" u="sng" smtClean="0"/>
              <a:t>Bulimia</a:t>
            </a:r>
          </a:p>
          <a:p>
            <a:pPr lvl="1" eaLnBrk="1" hangingPunct="1"/>
            <a:r>
              <a:rPr lang="en-US" altLang="en-US" sz="3100" u="sng" smtClean="0"/>
              <a:t>Binge &amp; Purge</a:t>
            </a:r>
          </a:p>
          <a:p>
            <a:pPr lvl="1" eaLnBrk="1" hangingPunct="1"/>
            <a:endParaRPr lang="en-US" altLang="en-US" sz="3100" u="sng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038600" cy="5486400"/>
          </a:xfrm>
        </p:spPr>
        <p:txBody>
          <a:bodyPr/>
          <a:lstStyle/>
          <a:p>
            <a:pPr eaLnBrk="1" hangingPunct="1"/>
            <a:r>
              <a:rPr lang="en-US" altLang="en-US" sz="4300" b="1" u="sng" smtClean="0"/>
              <a:t>Anorexia</a:t>
            </a:r>
          </a:p>
          <a:p>
            <a:pPr lvl="1" eaLnBrk="1" hangingPunct="1"/>
            <a:r>
              <a:rPr lang="en-US" altLang="en-US" sz="3100" u="sng" smtClean="0"/>
              <a:t>Starve yourself</a:t>
            </a:r>
          </a:p>
          <a:p>
            <a:pPr lvl="1" eaLnBrk="1" hangingPunct="1"/>
            <a:endParaRPr lang="en-US" altLang="en-US" sz="3100" u="sng" smtClean="0"/>
          </a:p>
        </p:txBody>
      </p:sp>
      <p:pic>
        <p:nvPicPr>
          <p:cNvPr id="4102" name="Picture 6" descr="http://firststeprecovery.com/wp-content/uploads/2013/07/eating-disorder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743200"/>
            <a:ext cx="342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yinterestingfacts.com/wp-content/uploads/2013/06/Eating-Disorder-f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5146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5 </a:t>
            </a:r>
            <a:br>
              <a:rPr lang="en-US" altLang="en-US" smtClean="0"/>
            </a:br>
            <a:r>
              <a:rPr lang="en-US" altLang="en-US" smtClean="0"/>
              <a:t>Your Body Composition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743200"/>
            <a:ext cx="7696200" cy="21336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Overweight</a:t>
            </a:r>
          </a:p>
          <a:p>
            <a:pPr eaLnBrk="1" hangingPunct="1"/>
            <a:r>
              <a:rPr lang="en-US" altLang="en-US" smtClean="0"/>
              <a:t>Overfat</a:t>
            </a:r>
          </a:p>
          <a:p>
            <a:pPr eaLnBrk="1" hangingPunct="1"/>
            <a:r>
              <a:rPr lang="en-US" altLang="en-US" smtClean="0"/>
              <a:t>Obese</a:t>
            </a:r>
          </a:p>
          <a:p>
            <a:pPr eaLnBrk="1" hangingPunct="1"/>
            <a:r>
              <a:rPr lang="en-US" altLang="en-US" smtClean="0"/>
              <a:t>Ideal Body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1038"/>
          </a:xfrm>
        </p:spPr>
        <p:txBody>
          <a:bodyPr/>
          <a:lstStyle/>
          <a:p>
            <a:pPr algn="ctr" eaLnBrk="1" hangingPunct="1"/>
            <a:r>
              <a:rPr lang="en-US" altLang="en-US" sz="4200" b="1" u="sng" dirty="0" smtClean="0"/>
              <a:t>Eating Disorders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038600" cy="57912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3100" u="sng" dirty="0" smtClean="0"/>
          </a:p>
          <a:p>
            <a:pPr lvl="1" eaLnBrk="1" hangingPunct="1"/>
            <a:endParaRPr lang="en-US" altLang="en-US" sz="3100" u="sng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038600" cy="5486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3100" u="sng" dirty="0" smtClean="0"/>
          </a:p>
          <a:p>
            <a:pPr lvl="1" eaLnBrk="1" hangingPunct="1"/>
            <a:endParaRPr lang="en-US" altLang="en-US" sz="3100" u="sng" dirty="0" smtClean="0"/>
          </a:p>
        </p:txBody>
      </p:sp>
      <p:pic>
        <p:nvPicPr>
          <p:cNvPr id="5122" name="Picture 2" descr="Image result for eating disorder recovery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74" y="1804417"/>
            <a:ext cx="36385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5.media.tumblr.com/tumblr_m6bah1IioQ1rzxktg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" y="973738"/>
            <a:ext cx="345338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ungerforhappiness.com/wp-content/uploads/2013/09/Shannon-Lagasse-before-and-after-eating-disorder-finding-food-free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05417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1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Overweight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71800"/>
            <a:ext cx="7696200" cy="1752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Means weighing more than most people your age, sex and height - usually determined by a height/weight chart.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May be misleading if someone is very muscular.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endParaRPr lang="en-US" altLang="en-US" sz="2400" smtClean="0"/>
          </a:p>
        </p:txBody>
      </p:sp>
      <p:pic>
        <p:nvPicPr>
          <p:cNvPr id="5124" name="Picture 4" descr="overweight_man_with_popcorn_lg_w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8"/>
            <a:ext cx="33528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Overfat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71800"/>
            <a:ext cx="7772400" cy="2743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Having more fat than you </a:t>
            </a:r>
          </a:p>
          <a:p>
            <a:pPr eaLnBrk="1" hangingPunct="1"/>
            <a:r>
              <a:rPr lang="en-US" altLang="en-US" sz="2400" smtClean="0"/>
              <a:t>should as determined by your </a:t>
            </a:r>
          </a:p>
          <a:p>
            <a:pPr eaLnBrk="1" hangingPunct="1"/>
            <a:r>
              <a:rPr lang="en-US" altLang="en-US" sz="2400" smtClean="0"/>
              <a:t>skinfold measurements.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z="2400" smtClean="0"/>
              <a:t>Females = 25-30% fat is overfat</a:t>
            </a:r>
          </a:p>
          <a:p>
            <a:pPr eaLnBrk="1" hangingPunct="1"/>
            <a:r>
              <a:rPr lang="en-US" altLang="en-US" sz="2400" smtClean="0"/>
              <a:t>Males = 20-25% fat is overfat</a:t>
            </a:r>
          </a:p>
        </p:txBody>
      </p:sp>
      <p:pic>
        <p:nvPicPr>
          <p:cNvPr id="6148" name="Picture 4" descr="OVER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0"/>
            <a:ext cx="3830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Obese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7924800" cy="2286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Being very overfat as determined by your skinfold measurements.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z="2400" smtClean="0"/>
              <a:t>Females = greater than 30% fat</a:t>
            </a:r>
          </a:p>
          <a:p>
            <a:pPr eaLnBrk="1" hangingPunct="1"/>
            <a:r>
              <a:rPr lang="en-US" altLang="en-US" sz="2400" smtClean="0"/>
              <a:t>Males = greater than 25% fat</a:t>
            </a:r>
          </a:p>
        </p:txBody>
      </p:sp>
      <p:pic>
        <p:nvPicPr>
          <p:cNvPr id="7172" name="Picture 4" descr="_41158517_tummy203s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Ideal Body Weight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7924800" cy="2895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best weight for a person with </a:t>
            </a:r>
          </a:p>
          <a:p>
            <a:pPr eaLnBrk="1" hangingPunct="1"/>
            <a:r>
              <a:rPr lang="en-US" altLang="en-US" sz="2400" smtClean="0"/>
              <a:t>body fat percentage maintained </a:t>
            </a:r>
          </a:p>
          <a:p>
            <a:pPr eaLnBrk="1" hangingPunct="1"/>
            <a:r>
              <a:rPr lang="en-US" altLang="en-US" sz="2400" smtClean="0"/>
              <a:t>within an acceptable range.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Females = 22% ideal body fat</a:t>
            </a:r>
          </a:p>
          <a:p>
            <a:pPr eaLnBrk="1" hangingPunct="1"/>
            <a:r>
              <a:rPr lang="en-US" altLang="en-US" sz="2400" smtClean="0"/>
              <a:t>Males = 15% ideal body fat</a:t>
            </a:r>
          </a:p>
        </p:txBody>
      </p:sp>
      <p:pic>
        <p:nvPicPr>
          <p:cNvPr id="1026" name="Picture 2" descr="http://s.hswstatic.com/gif/healthy-body-weigh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>
                <a:solidFill>
                  <a:srgbClr val="FF0000"/>
                </a:solidFill>
              </a:rPr>
              <a:t>Somatotype</a:t>
            </a:r>
            <a:r>
              <a:rPr lang="en-US" altLang="en-US" smtClean="0"/>
              <a:t> =  Body Types</a:t>
            </a:r>
          </a:p>
        </p:txBody>
      </p:sp>
      <p:pic>
        <p:nvPicPr>
          <p:cNvPr id="38914" name="Picture 2" descr="http://www.pponline.co.uk/encyc/img/251B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638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648200" cy="3763963"/>
          </a:xfrm>
          <a:noFill/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mtClean="0"/>
              <a:t>1.  </a:t>
            </a:r>
            <a:r>
              <a:rPr lang="en-US" altLang="en-US" b="1" u="sng" smtClean="0"/>
              <a:t>Ectomorph</a:t>
            </a:r>
            <a:r>
              <a:rPr lang="en-US" altLang="en-US" smtClean="0"/>
              <a:t>:  thin, 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slender body build,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lack of muscle contour.</a:t>
            </a:r>
          </a:p>
        </p:txBody>
      </p:sp>
      <p:pic>
        <p:nvPicPr>
          <p:cNvPr id="2050" name="Picture 2" descr="https://encrypted-tbn0.gstatic.com/images?q=tbn:ANd9GcS9l7hbZNZSPYyCbJD1NRIz5-UW5kVED_3pq1FpH3BsNYCCMg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819400" cy="27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et-blog.com/wp-content/uploads/ectomorp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705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191000" cy="4068763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b="1" u="sng" smtClean="0">
                <a:solidFill>
                  <a:srgbClr val="FF0000"/>
                </a:solidFill>
              </a:rPr>
              <a:t>Mesomorph</a:t>
            </a:r>
            <a:r>
              <a:rPr lang="en-US" altLang="en-US" smtClean="0"/>
              <a:t>:  athletic, 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muscular body build, </a:t>
            </a:r>
          </a:p>
          <a:p>
            <a:pPr marL="609600" indent="-609600">
              <a:buFontTx/>
              <a:buNone/>
            </a:pPr>
            <a:r>
              <a:rPr lang="en-US" altLang="en-US" smtClean="0"/>
              <a:t>	bone and muscle development are important.</a:t>
            </a:r>
          </a:p>
        </p:txBody>
      </p:sp>
      <p:pic>
        <p:nvPicPr>
          <p:cNvPr id="8196" name="Picture 4" descr="j02326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04800"/>
            <a:ext cx="2379663" cy="2971800"/>
          </a:xfrm>
          <a:noFill/>
        </p:spPr>
      </p:pic>
      <p:sp>
        <p:nvSpPr>
          <p:cNvPr id="62468" name="AutoShape 2" descr="data:image/jpeg;base64,/9j/4AAQSkZJRgABAQAAAQABAAD/2wCEAAkGBhMSERUTExQWFRUUGBcYGBgXFxUXGBgYFRgXFBgYFxYXHCYfFxojHBQVHy8gJCcpLCwsFR4xNTAqNSYrLCkBCQoKDgwOGg8PGikcHxwpKSwpKSksLCkpKSwpKSkpLCkpKSksKSkpKSwpLCksKSwpKSkpKSkpLCwpLCwsKSwpLP/AABEIALkBAAMBIgACEQEDEQH/xAAbAAACAwEBAQAAAAAAAAAAAAAEBQIDBgEHAP/EAD4QAAEDAgQDBgQEAwgCAwAAAAEAAhEDIQQFEjFBUWEGEyJxgZEyobHBQtHh8AcUUhUjM2JygqLxkpNDU7L/xAAZAQADAQEBAAAAAAAAAAAAAAACAwQBAAX/xAAkEQACAgICAgIDAQEAAAAAAAAAAQIRAyESMQRBE1EiMkJxUv/aAAwDAQACEQMRAD8A8XCkynPGFIu8lEjr9UBpawuHGfREUsxI3Qjap5yuGoTyQuF9hqbXRocHmQ5pxQxII3WHDuX3ROGxrxYGVLk8a+imHkfZrcXhWvFxP1WdxeXOaTF0TRzvg5XfzrXJUOeMbLhMUfyjjuDYcuOymGubsZHI7J5Tw03VWaUGioGgCwE9SbqnFN5HRPlgoKxXTc43Aj6KzxAQAry2yqIVnBEnJgpdeHWuOcWRZpnn8gisZlFRjaZe3wVWd4wjxAtuDJGxGkyNwgAwtFnDSOcmP0SsmPVoZGX2TNCdyqHgt+qn3/8Amb7FQfXn8TfYpUW0E6I1wQAZvx80S1hBido4dECRFgZAjmr/AOYMnxN/5fktadGJhRB6eyDxWMPwgX4xueg5LtTGEAmW2HVG9kcIH1NRvp/ZQpcVyYxLm+KBqHZzEOAIYBPPf1VWY5NVo/4rLf1DhPkvW8Jhw7y3SrtBhQ8GdoSl5ErtrRQ/GjWjzjLsTDgx1wfhPLoSj6B8R/1HjyCT16UVC1vPw9DP5plQDgPhF+aonFdolTadMYgBV4w+Axv+SHNR39DVLVLTIFxwG3qkqNM1s5UzB2iHQ4kWcfib0nc+uyjQp28/3C5h8P8AiKuajnL0jIr2c7v9yvtCshcSbGAGJsfOPlK5Wp+AD19jKsxjJIUHUS4+L2Tl0hfsEp4ewKs7lTw3whXBc5OzkgcUVx7QBwROlVYhtiFylbOaFxMusOsIuhDrWBQzhKuwu4TpLQtBIwU8VfTyslbDJeylKpTa84qg2QCQTUkdDDIkL0zs52Rw7aDzSip3lM0y7gakydEiQIAUvKTdIPlR4F/IPabGPUop28bmPoIuvdc6/h/hXuL3DQ1pBOiB/dtZDnRG5cF5DmGUNGJq021AabX2e2btgOETtYgFOxS4NuQLvJpCc1bRZVioJ/6Wuy+mKMFj2ubNw7SXelpWhdmNF1MktEEHcNMH2TX5CGrxW/ZhsJ2hr0nMOtzwxpphrnO0924OBZYyB4jEbWhKmMA8rD7LXVMlw7mlzrFxMEOj/jskJyg9/SpNOrvKtNgO13uAg8lqyxkqFywyjsr/AJE/sBROBPGfYL3RvZzCg0293TMGmAA3xatBee8P4g6DbmErqZBRqsLq1JtJ+mps3R4RoiroOxEuG0H0UD5BckeN4jL5HLbgvm4LaB7Ber51lVHRiWHDsptpMc5lQB0yCNEvJiprn5yNkP2Xy5pw9Eigypre4PJYD4R3e7//AIwAXGZCzlLo612eV4/BeAiN4HDnzRnZhwosc5x03N9OqwGq45AXW9/iXgqFHC0m0Q3xuEEMOogNc4u73ZwIIss12Z7tzQCRECfMASL8hCd1DYzDueh3lmeEsPga4xMjVBB2MG43HugK+ctcS1xIcdmsaS0A2EuMk3smeFc12uIAAgXAsOJ9V0OplhJEP+R6hT2nqi7i17POMXlkYk2hoBcTwEAm/SQisPRLptsffiCmWYYqmO9bM1H6baT8BvOrbhsm3YzIBXpd6+tTpsL3AAu8QayGyGxfj5qht/HZBk4qWjOHL3nZpX1TLTHiaQV7Tl/YfDsdTfJeNWvxQZo6ZBIHWxV+Z9maDqIZVhgod4S4W/xSe7Ji8WFkqpAckeGGnFlFtErYY3sk2bV6G+2s/XTCYZP2Epue0VcRRDTvoqBzvQRfgstm8kjDswTiJAPVVOonkvecH2RpUKNWk25rNDOB8bQXkeVmpP2q7D4XTqpuZSc4gNDnaWENGlx231XRVJbMU0eMOwyrNErcv7CmbV8N/wC5v5Ks9gX/AP3Yb/3sWcmFaPO6VaOCs/mOioaFJPcH9GqUS3vhyPuujEDkqoX0IKoKkzjqbSdjJ5KyiGtG3muUn6TO6iETejOKGNDMY52WlyH+ItbC6Q0y1ri7Qdi4jTJ47LFhSCXXs7gmbHGfxDr1JGtwDm6CLfDMx5ShMsio8Efi+Lrz+ULOBOshmHOH4XCfI/sLKGY4JMfvyinSLnBrLiNURaxiJvsNuSkaMU2jYTJnkf2FF1cGBq0kc+vmIKPcHOpi7LcQPE7jxtwHFY1JliUUBnImVCHgAHTE3BgQRAFibRq3MXSfHQHSRGkFzeYdTggzzsfdPKWO0DSHDfaRxvaFme01UmmXG0mB7iVqtsTkSSZY3PnEDxOtBHmNuKnWz5z3anFxdz4+8pDhKmpvXiiC1LkuLpi441LaG+I7QuczQ5zy0bAkkDhYTZco56WtLA52k7i8HzCUuFhfivlhrxpBua53qpsa5zi1hOlt4GqxgbBQ7M5g0P0usKg8P+ocPUfRKsxpktgKOBwNVwuA3RpdckO3kQAJvBhVwXKFCK4Ts9LyrA96NXe0paCCHsMiPI3CoxtQDV49TRaQ0NkjkJmPqluAxTG/H3gPNmqHe2xRdKhqh0EAfC03P+p32CnbVFphc4x/9/UkQTA6CwHyCdZVmIZTa0E+H533RGZdjO+1VA8UywGSRIPG/KwJnok9DCOa0XDxwe0ktcD8x5FPmrxJkSSeWUTaYX+IFVgjWSNHdwRsw3IHrxRGefxGNbvA0aW1Gsa4G5/u9iD5z7rDObYddhxtfZQLOP2Uw34V2M3ZoDxPzUT2lFItOo72t++iWSg8zcNF4ngijFN0wZwVWbKl/FfEUa9Jzv7xjXF7tRMkkaSbdI81XmnbJ9eNTzDZ0jkHHUY9SvPn4olgbyV+GxkCDPIW+XmqJYtE8XGzTnN/8xUTm3+b6pIytPpuOIUpSXCh6imU1JEH6yuNJP7KJcJEHgisDgtRV8nRGgA0iBNl8DzWgrYJsEeiSvZEtdu0oVUgraZXC40L42KhWNrTJ2jdIcKZQppo+qvIgDc8+iubHn5BSw9EFpH4t559FA4cHifmmfGkti/kbejtB5O4go3L8SWOMA6T8XpeUZlnZ7U0F4jjuZ/6/JaCjlIawkDgQPYhTSavRXCMqthOW45sMeQHNIEiAbi8iZgrROxGFLJNFvE/C25mYtvv8lhctqd0JgmmbmAToPEkD8J+SbDtLhQ2NYB6CyJMZSfZdia7YcQxrANgABA4yY3WaxlPvx/kjS3qeaY1aT8QQYLaQ2DrF/mNw36wiBgfhA5jyH7hZdbBav8AwzTciewWE8+aExON0ODSx0mwtvwtzXotDDB4JIgix80FjckB3bI6hJbV3LYfGlUWYVmPFTYEaT9/0TbLcodUgxZW4rs2KZLm2BFxE34H7eq0GAc1jAOQAWSa/kxKX9CXH4cYZgIaHVHkMY0iSXHb0/MI1uXimzuydTgSajv6qh+I+Qs0dAgcPjBiM0YfwUi4N5FzGlxj1v6BOab5Mnjc+t1TNfHiX3Img/lzP6iU0sFDNXWI+iZ4ZjWtvv8AkqnNmynUx7KLC+odLW78z0HNx4BRxuToslUY2Ku3Gb91hxSbZ1YEnmKYsfV0R/5KzA4ctpU6Wlp0NaDMm8SfmVjM6x78RiXVKli4tAAuGstpA5jTBnjJK9Dwgh5HVXeXqMYog8NblJ9sz+dZMGTUYGh8EEARIO8SbHqkjqrdMcTFjuvVH4Vr28EgzXsvTeJ09Z5eSiv/AKLu+jDQgcbSl7Z2AJ+YTTFYQ03Frvfol9ceP/YfqE/G9iMi0AspDU4mN4X1WnG/vz6H7FWDDg6p4O59Ag3vPMieMqqO2TS0i0VOsHgfs7p1RDap4gyPn1BO6ADo+KSBwk8eXJRdc9OpmETgmBzaHXkmuSUjUdoG/Dr+/ugMU0TqHwvuOh4hW5VmBo1mVQJ0OBI5jYj1EhFJAReze5V2Qe8Tp+RSztz2Pdh2sxAHhB0VLbT8JM+rfZbHD/xawNJsNZXf5MaPcucEh7SfxQpYmnUpDDPIe0t8dRoidjDQbgwfRJjyuxsuNaPN6oE2/fRHZBUYKsPAk2aTwd+qAcu0WFxAG5Me6bL7FxHGaZQ7vA+kPiu7YaXC+ryP1lXYPKQHa3wADMdek7hMqDPCHO8RtfnwmPojMFhN3OEk/Icgo55m9Iux4EtvsvwdMOIiDPkmWY0gxscwY6DifVLQdEmA36yqT3jh+Ig8JkpKZQ1YBgqpaY6yE5FMRqA3+vFCUm7gtI84MI4shhO23kts6iVAE8FfTw8Ok7KuhWdwaPVdc6od49tllnUGtpw8Ob6jmPVG1MK1w5HrslLajWgktk+qHc19S7nGOUmB6LeSrYPB2EY/BgtPMLK46hV0kUzMA22Ponz2lhADjpJ2OwVPctcbAnfxAmP1QJ0w2rR5zRxFSjUa8S19MgiRsRzHL6yVrcH2vw5Eva+k7iANbf8AaQZjofcqrtTlUt1x4mjeILh+/ostTa2DqLp4AAfUm3sV6kXHPDfo8xxlhn+LNTjO2NME921zzwnwj14+yzWPzKpWMvM8gLAeQ++6HcuAJmPBCG0gJ5pz02XUjqAb+IfB1/yfcdbcVtsFmhNNrxxG3UWIWCcUwwmaEAyd/i87DvPoHeh4oPIx81rtBYMnB0/ZuMJ2kGxMEc0+wuYteOF15e/HBrmuABA/5DmevVbHKy18OpOsRMdeXRedKPEvi7O57k4qG3usDnOFq0KniFogH5+69cw1O8OQHaHImVWEESD7rINwd+jppTVdM8gpYk34km6+Fb8LtpU8wy80ahYeGx5hVObafdeiqas853F0WCjaQqe78URxCsY7wxyv6Hf2UqTx3gJuLT5XBPpK2mmY2mhpRdI0njt/q/VcAUYV5JibrewSoPhdfiALnYb7/ZW4fTPjkiDHG6oq6HAiZHM29+S6jV0QZXa42kz6JnlWHmpt6zO9uSWtxFJgs4k/5RPzOyZ9ncYH1SACLcXB25I4BLzUouhmFXPZraLQXBnJs+uw+Q+aLwrbeSX4b/EJ4j/8kD8lbjMxDWw0rz0j02y2pT1OB5Jjh6CTYHF6k4wzjZbWzmwqnl2oHYfMlKsdR0uaybfF0WjovEJFndQF7SN7j25I5JUDGTvZZgnWRww9kBhOCYteQLJaQcuwd+GX1OnCsfjW8d0MMa0grqBtleMolwmOquZQgNCIe7+79gY5ngh6tUnSWjcbDYGDvz4WtsuUDnOhbmuG8Dl5jXbpc5vIkL0zNaR0nW6ZGwsBaPssFicle4ueNMEmLmeV7Krx5qDdsl8iDmlSFhcusemVDsvUf8Jpz1JH2UavZqu0x3c+TgfurVmg+mSPDNehUXL5riLj98EVWyaqz4qbh8/ohjQcNw63mt5r7B4SXouoi080dl2auoOBGx3H3HVU0aXhhUYgQoHUpFyXGB6dgs6bVY1zSCQmLsRqE+68hwubPoGWmx3H5Ld9lc5NdjnEEAGEqeNw36GY8inr2Cdq8g7xpe0X3Hn+WywbRpMcTuD03C9ezMNFPUTwK837R4DQ8PEDXBI4yj8edPiwPIha5oVCkQQQRBNp+/IK+o2Q4HwBp8TQLz9xPPoh9RnT7q6nX2fYmC14PGBYxx4eoV6PPNRmmXDWKjRDahuP6X7kAcjdw9RwRVLJLb6gRe1/Mc439EQwggtd8LhBI3HEOHVpvHmOKZYQ2IO4s6Np3kHiCDI6ELUrBbo86xtd7HuYRBaY5noR57+qDrVCTztwH16rZduMn71oxDBD2w2pHEfhf58/1WLFN4PXZC7DWyo6p2+Sb9nnOFXWAYaAD6nggBTqLT5bgo0sO9i49TeP3ySMsqiUYo/lZqcNTlwcOUFUV8pDvxEGdgoUXvktY0nbkPW+ya4WkQbj181GrRdpibL6Hdvc0mYK0FB45pDnlTuqoJ2daeqswmYjmukt2bHao1bQ2PjhJM0c3U0Az4t/T/tW0MwaBP1QeKBczWB+LUBxIgj9Qubs5KmMcK9G0ykWHxgKZUscIXJaNYHmuqRpF5/c9Euqa6Tod+LYjZNq+MG6FpgVjJ2G08OZ+yw5jLAYsaRKPYRBjiZ8/NJqdNjT4SfaUUMTwXJmOIs7QVCQQOqQ0ANMclpsVTkErP1mBtTz+oQy2FVbL8ubBRWN6KvLgCjH0pWLo0UYnDkiSs9jXNbIeXBpNy0S70BstlXo2WeqUq3enuajabouXGARO3wnzR4v2oXlf42Zn+0QLAEgcbTCrrY4OtEIjOsJUbVJqPY9zrlzDInzgXS/QvQUI9nm85dEiC8ho3JAHqvWOzmXCjQYwbxfqTusF2Uy41KzXkeFm56xZejMOlut3+0KbPPfEqwQpcn7As7qAGJlYHtFmQfVABswGTzO5/JMu0+dwSxp8R3PIfqsjxW4Mf8AbMz5NcEWUSQQ6dlKsLWiSduQ5qGqBbyVzNIde8cuJiT5CfkFWyNG4wjYY0bwAPkmOGJLS4SSwXFySy5sP6mXI5guHAIWi2yY4fwMJO6OCFzI1KzdN4LXCDxBa4f9H0XmmMpOa9zRNiQPstNj8e5urSYa47WieJA4eiztWs4umCskbAllrHmqwXuf1Wry9p7y5te4vva0ceCzeV1HGswDiY+RWiwTD3hgbuIB2iPopMj2W4laNBl9Q64YwGblxmBeNk/xQ25i59Nv30QLKbabW84A5e3LzUsXiQG9dylMeosyXbfFA6BNy8fIGbpHhi9piZ6yqO0mYd7iQ0bU/qd/yTDCN1H/AGyjkqigIu5Ohrg6FV1ptxTmnTdZoH3slWWd5IANuKdUy5pHHl+qlvZVQHVy6o1x0CZMlptB4wfshcW3EC2lw8tJ+60dXFvkEt9YQL65e+LAJt0B2IBhcRuWmPMfWU+yQA0yDuCJ/wC/OV1zIN0C3FmlVJFxcxzB+Jv76LHs2qNQyg3TyVQoCJQlLMGuMNMgwfQozFVbADZdo7aK8XRAYVksY6ajW8z9itPm+KikAN1ky2KzSeRPyj7rKOvQ5y7D6RCN0IPCV0R/MIUjmztZghZDNqIqVIL9Av4v2QtViq0tss5XwzHuh92zeDfoFsdSsyS5Roz2Z5X3ZlrzUafxRYE73kqrAZW6s/Q0dSeAHMpljclPeAU/hnYnbqeY6rXdnctYxoA3m54k/kqp5lWuyWGB3sLyfJWUaQmwA9+p6lJe0naHT4W78B/SOZVnartKGTSZdw9h+vRYmhXJcQ65N78UqGPk7YzJk4KkV4hsySLkE6uuyX0QJvsnxphUPw7FciF7YrqQTbZdZUAY613QAeQ3PqbDylVuHzUY+S0E9Lw+4CKz3EhtNoi5t+aHwDZchM9xE1I/pEe9/wAkxaQuW2CUqzYuwO81891I70x6EhDlfIaCui+i2mHtIEEGdyU4yptiTxJPuUipMkgHY/RafDM2HCyh8muR6HiXxZLMcXLdNxEeZuBbok+cZmaQ0iXOdZvmnmKwWsb35/dKsRgX1X3HjbeZgQfDPTilQavZRNOtGZfkcAuJ8VyeN9zdE4V+ktO9k7pZQZcypLTH1m/klT8IaVVrHcePAxxT8slLSJsMJR3Ib4LHgG9p52ToVZghKqDWuEH5o1rA0XUdFg2fmdONJglC19Drt3V+FawjgPRQxDmtHBG6oFEDBbJ3CQZm3VsYIuDyP5FNRrMwN9p/JSZlUmTf6LLCoW5G4wPDHM87zbon2LrQApswGlfYmjLURloCxr5a1ZDH5qKdfxA7RbqeXotGcT4XN/pWJzmk7Wan4ZA4Ha33KZhipy2JzzcY6HmG7R0REuP/AIlGVM/oaW6Hue4zLG03aheNza/3WKDujfb8locqzpmgUyaeFFNk94ymX1Kz9QgGSdJg77WVDwRS0Sw8ht7HtCu8u/wC0HbvqgbHXS2YRYDB4op9SPss6O0DXHRSp1sRVOznmTG1mNFlbUzd+HE4lzNTh4KVIA6f9UGBzukSxv0WRyob1KYnb6CPzSnNc/dTJZTN9ieX6pYztG+rq0HR1Ik36CwQtTL9DNZc52p1yWkXPXiuhg3sDJnX8gzxNzuVTVp8RuEWq3BUdEr2ToEOC67DjkOKDZULHdCiTiSjFijFfGRyKlhcOXkgcBJlfYph1ExuvqOJc3ZEgWelYKzSVn69bU4nmU6rOIpEDcgrKPx2mxEI2KXYeCu6krdmgVFTMSdvmstBUNKuODLi8LSZZjw8agVlsDljn3Jjqd/QI0A4eqBq8L9j15FS5ocla9Ffjz4Pi/ZtqDp/fNDYWt/e1DNnEtBt+ER9ZXMDipseMbJK9tegSHM1sBPiF4EzcASFJFF90NcZRcWskGWggnVuCbbW4IfGYQVGgERHGb+fmqcLn7SIg+m3zRlPENNr36fdGZaYnwtIyYcZFv2EdVqPAEyeUXvyPJEf2U2R4o4kg39UdSwVIb+Lz2QHUA0a7zYXTfCZZPieZcdhwH6r7Cd05xa0aTycIJ8k0ZT076WjmSB7BbVnN0U/y3JECk1gkm6hWzCm0eG5SbGZkDcmZ4IqUQdsNxGYsB3vySnH564+FoJnkha+KJ5NHX8kO7MKdEai4E9fyWbZ2kQxOpgJdu6XEDh0SXGVQMNB3LfmbqnNu04qatN3OGkcA0JDWxDjuSTwVeGDjtkXkTUqSJNr891aSgi64RbHWVKJaCsNmVWkx7ab3MFSNWm06ZgTvHiNpQFRXlU1FjRt+grI69NryapIbbYEyZ6JnnHaI1G92ILQ4FpAiwmPqs8zirqZE3Q0EMO8US5Uh6+LkDQaZ9XEhQoVJtxXxcqXWMrUYwojgqv5YKYqrhqogTY5hWhsLG5hULnLQZxiLLNuklFIXFEBTV2FoS4ea4AjsrpS5LGmjwTIA/eyWdoauowOGyasdASJ511R5yj9APsYZTmuk928ncQft5rUUMTJBJmdiOe4WXxmCHcvqcbN97z6AfNDZRmlYCC0uZ0+KykyYa2i7FnvTH+Z5exzi4CD/U21+sbpW/vGNLmuNTTuwiHRzEWKaYXMWuEiCOIHDkekGZ81XiaAd4m25pS12Oe1oByrOzVMNbEbl02ngnzHEiZNvQJZl+HDBwkkk/vyTF9JoFzqB2HAe31KyVN6DhdbPsQT3IeTLgfCePrzSSp2jq1K2hlN+pxOljQHegM9Cm+KxI7yi2PDqJjyBdccphYHEMGt07lxn1JKbhgpdiM+Rx2h/je0VSm4sqU6jXCJaYBuJ4IR3aZ34WkdYE+5KVALulUfBEl+eZfWzOo/oeZcT8hAQ2Iy6qWCq7xMPFtw3mHf0nzXdKaZDmBpv0k+B8+WrnHUCFrioq0jFJzdSYgiNlfgcIKjoLtI22Jk8gAj887gnww1x30i3qB9lTgabRDhWptI2B1gjr8JXKXJAyjxYTm/Z0UqIf3jSbeENIKVUnWTXG1S9hBxFNwHDX9JaErpUHQLEjmBP0RJ0ZV9EiVVVKuDCeB9ivn4J0S4EA87fJa5JGKLZoOz/YurXoCsGtIcTEuvAMbIrNOxhp0XONMNLAXFwJiBfYnkickznE0aDKdNg0Nba0zJJvB6q/G5/iKtJ9NzID2lphpm9rdUGjaZhwvi1dxFHQY+u6gCtNPlFwUiorDiLXKRUHBSaVpgzzOtJS6htKJzDc+qoo7DyRMFFgcU1ylnEpSneW/ChYSDMXVhh6pXl7ZcXI3NPhQuV/CfNEwUF5niIpaB5+6WVsYW09LBB2meHE+f5ozNeCVHZZJWbF0C4So+mdTXFrp9+hHFP8uz8TDvC7luD5FI/wBEPiNihlBSQcMji9GwxeZtImYcNiEBWz6La/t8pWYK7ht/VKWJD3laHP8Abj5lskxALjYeSCLyd7uJJKkoYb7qiMFHomnkcuyYHNSUeJUkYB9NlEhdZ+a+G644D0Xup6V1+6+S2EcITfKHQAlLkzyrgkZv1KfH/YeOqpNmNST5Smr0lx258ipodlUuhZ7r4OPM+6+XxV6PNLaj5Am5XzVD9/VTG65nI6SoSurhWGnCogqSg5ajD//Z"/>
          <p:cNvSpPr>
            <a:spLocks noChangeAspect="1" noChangeArrowheads="1"/>
          </p:cNvSpPr>
          <p:nvPr/>
        </p:nvSpPr>
        <p:spPr bwMode="auto">
          <a:xfrm>
            <a:off x="173038" y="-846138"/>
            <a:ext cx="2438400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AutoShape 4" descr="data:image/jpeg;base64,/9j/4AAQSkZJRgABAQAAAQABAAD/2wCEAAkGBhMSERUTExQWFRUUGBcYGBgXFxUXGBgYFRgXFBgYFxYXHCYfFxojHBQVHy8gJCcpLCwsFR4xNTAqNSYrLCkBCQoKDgwOGg8PGikcHxwpKSwpKSksLCkpKSwpKSkpLCkpKSksKSkpKSwpLCksKSwpKSkpKSkpLCwpLCwsKSwpLP/AABEIALkBAAMBIgACEQEDEQH/xAAbAAACAwEBAQAAAAAAAAAAAAAEBQIDBgEHAP/EAD4QAAEDAgQDBgQEAwgCAwAAAAEAAhEDIQQFEjFBUWEGEyJxgZEyobHBQtHh8AcUUhUjM2JygqLxkpNDU7L/xAAZAQADAQEBAAAAAAAAAAAAAAACAwQBAAX/xAAkEQACAgICAgIDAQEAAAAAAAAAAQIRAyESMQRBE1EiMkJxUv/aAAwDAQACEQMRAD8A8XCkynPGFIu8lEjr9UBpawuHGfREUsxI3Qjap5yuGoTyQuF9hqbXRocHmQ5pxQxII3WHDuX3ROGxrxYGVLk8a+imHkfZrcXhWvFxP1WdxeXOaTF0TRzvg5XfzrXJUOeMbLhMUfyjjuDYcuOymGubsZHI7J5Tw03VWaUGioGgCwE9SbqnFN5HRPlgoKxXTc43Aj6KzxAQAry2yqIVnBEnJgpdeHWuOcWRZpnn8gisZlFRjaZe3wVWd4wjxAtuDJGxGkyNwgAwtFnDSOcmP0SsmPVoZGX2TNCdyqHgt+qn3/8Amb7FQfXn8TfYpUW0E6I1wQAZvx80S1hBido4dECRFgZAjmr/AOYMnxN/5fktadGJhRB6eyDxWMPwgX4xueg5LtTGEAmW2HVG9kcIH1NRvp/ZQpcVyYxLm+KBqHZzEOAIYBPPf1VWY5NVo/4rLf1DhPkvW8Jhw7y3SrtBhQ8GdoSl5ErtrRQ/GjWjzjLsTDgx1wfhPLoSj6B8R/1HjyCT16UVC1vPw9DP5plQDgPhF+aonFdolTadMYgBV4w+Axv+SHNR39DVLVLTIFxwG3qkqNM1s5UzB2iHQ4kWcfib0nc+uyjQp28/3C5h8P8AiKuajnL0jIr2c7v9yvtCshcSbGAGJsfOPlK5Wp+AD19jKsxjJIUHUS4+L2Tl0hfsEp4ewKs7lTw3whXBc5OzkgcUVx7QBwROlVYhtiFylbOaFxMusOsIuhDrWBQzhKuwu4TpLQtBIwU8VfTyslbDJeylKpTa84qg2QCQTUkdDDIkL0zs52Rw7aDzSip3lM0y7gakydEiQIAUvKTdIPlR4F/IPabGPUop28bmPoIuvdc6/h/hXuL3DQ1pBOiB/dtZDnRG5cF5DmGUNGJq021AabX2e2btgOETtYgFOxS4NuQLvJpCc1bRZVioJ/6Wuy+mKMFj2ubNw7SXelpWhdmNF1MktEEHcNMH2TX5CGrxW/ZhsJ2hr0nMOtzwxpphrnO0924OBZYyB4jEbWhKmMA8rD7LXVMlw7mlzrFxMEOj/jskJyg9/SpNOrvKtNgO13uAg8lqyxkqFywyjsr/AJE/sBROBPGfYL3RvZzCg0293TMGmAA3xatBee8P4g6DbmErqZBRqsLq1JtJ+mps3R4RoiroOxEuG0H0UD5BckeN4jL5HLbgvm4LaB7Ber51lVHRiWHDsptpMc5lQB0yCNEvJiprn5yNkP2Xy5pw9Eigypre4PJYD4R3e7//AIwAXGZCzlLo612eV4/BeAiN4HDnzRnZhwosc5x03N9OqwGq45AXW9/iXgqFHC0m0Q3xuEEMOogNc4u73ZwIIss12Z7tzQCRECfMASL8hCd1DYzDueh3lmeEsPga4xMjVBB2MG43HugK+ctcS1xIcdmsaS0A2EuMk3smeFc12uIAAgXAsOJ9V0OplhJEP+R6hT2nqi7i17POMXlkYk2hoBcTwEAm/SQisPRLptsffiCmWYYqmO9bM1H6baT8BvOrbhsm3YzIBXpd6+tTpsL3AAu8QayGyGxfj5qht/HZBk4qWjOHL3nZpX1TLTHiaQV7Tl/YfDsdTfJeNWvxQZo6ZBIHWxV+Z9maDqIZVhgod4S4W/xSe7Ji8WFkqpAckeGGnFlFtErYY3sk2bV6G+2s/XTCYZP2Epue0VcRRDTvoqBzvQRfgstm8kjDswTiJAPVVOonkvecH2RpUKNWk25rNDOB8bQXkeVmpP2q7D4XTqpuZSc4gNDnaWENGlx231XRVJbMU0eMOwyrNErcv7CmbV8N/wC5v5Ks9gX/AP3Yb/3sWcmFaPO6VaOCs/mOioaFJPcH9GqUS3vhyPuujEDkqoX0IKoKkzjqbSdjJ5KyiGtG3muUn6TO6iETejOKGNDMY52WlyH+ItbC6Q0y1ri7Qdi4jTJ47LFhSCXXs7gmbHGfxDr1JGtwDm6CLfDMx5ShMsio8Efi+Lrz+ULOBOshmHOH4XCfI/sLKGY4JMfvyinSLnBrLiNURaxiJvsNuSkaMU2jYTJnkf2FF1cGBq0kc+vmIKPcHOpi7LcQPE7jxtwHFY1JliUUBnImVCHgAHTE3BgQRAFibRq3MXSfHQHSRGkFzeYdTggzzsfdPKWO0DSHDfaRxvaFme01UmmXG0mB7iVqtsTkSSZY3PnEDxOtBHmNuKnWz5z3anFxdz4+8pDhKmpvXiiC1LkuLpi441LaG+I7QuczQ5zy0bAkkDhYTZco56WtLA52k7i8HzCUuFhfivlhrxpBua53qpsa5zi1hOlt4GqxgbBQ7M5g0P0usKg8P+ocPUfRKsxpktgKOBwNVwuA3RpdckO3kQAJvBhVwXKFCK4Ts9LyrA96NXe0paCCHsMiPI3CoxtQDV49TRaQ0NkjkJmPqluAxTG/H3gPNmqHe2xRdKhqh0EAfC03P+p32CnbVFphc4x/9/UkQTA6CwHyCdZVmIZTa0E+H533RGZdjO+1VA8UywGSRIPG/KwJnok9DCOa0XDxwe0ktcD8x5FPmrxJkSSeWUTaYX+IFVgjWSNHdwRsw3IHrxRGefxGNbvA0aW1Gsa4G5/u9iD5z7rDObYddhxtfZQLOP2Uw34V2M3ZoDxPzUT2lFItOo72t++iWSg8zcNF4ngijFN0wZwVWbKl/FfEUa9Jzv7xjXF7tRMkkaSbdI81XmnbJ9eNTzDZ0jkHHUY9SvPn4olgbyV+GxkCDPIW+XmqJYtE8XGzTnN/8xUTm3+b6pIytPpuOIUpSXCh6imU1JEH6yuNJP7KJcJEHgisDgtRV8nRGgA0iBNl8DzWgrYJsEeiSvZEtdu0oVUgraZXC40L42KhWNrTJ2jdIcKZQppo+qvIgDc8+iubHn5BSw9EFpH4t559FA4cHifmmfGkti/kbejtB5O4go3L8SWOMA6T8XpeUZlnZ7U0F4jjuZ/6/JaCjlIawkDgQPYhTSavRXCMqthOW45sMeQHNIEiAbi8iZgrROxGFLJNFvE/C25mYtvv8lhctqd0JgmmbmAToPEkD8J+SbDtLhQ2NYB6CyJMZSfZdia7YcQxrANgABA4yY3WaxlPvx/kjS3qeaY1aT8QQYLaQ2DrF/mNw36wiBgfhA5jyH7hZdbBav8AwzTciewWE8+aExON0ODSx0mwtvwtzXotDDB4JIgix80FjckB3bI6hJbV3LYfGlUWYVmPFTYEaT9/0TbLcodUgxZW4rs2KZLm2BFxE34H7eq0GAc1jAOQAWSa/kxKX9CXH4cYZgIaHVHkMY0iSXHb0/MI1uXimzuydTgSajv6qh+I+Qs0dAgcPjBiM0YfwUi4N5FzGlxj1v6BOab5Mnjc+t1TNfHiX3Img/lzP6iU0sFDNXWI+iZ4ZjWtvv8AkqnNmynUx7KLC+odLW78z0HNx4BRxuToslUY2Ku3Gb91hxSbZ1YEnmKYsfV0R/5KzA4ctpU6Wlp0NaDMm8SfmVjM6x78RiXVKli4tAAuGstpA5jTBnjJK9Dwgh5HVXeXqMYog8NblJ9sz+dZMGTUYGh8EEARIO8SbHqkjqrdMcTFjuvVH4Vr28EgzXsvTeJ09Z5eSiv/AKLu+jDQgcbSl7Z2AJ+YTTFYQ03Frvfol9ceP/YfqE/G9iMi0AspDU4mN4X1WnG/vz6H7FWDDg6p4O59Ag3vPMieMqqO2TS0i0VOsHgfs7p1RDap4gyPn1BO6ADo+KSBwk8eXJRdc9OpmETgmBzaHXkmuSUjUdoG/Dr+/ugMU0TqHwvuOh4hW5VmBo1mVQJ0OBI5jYj1EhFJAReze5V2Qe8Tp+RSztz2Pdh2sxAHhB0VLbT8JM+rfZbHD/xawNJsNZXf5MaPcucEh7SfxQpYmnUpDDPIe0t8dRoidjDQbgwfRJjyuxsuNaPN6oE2/fRHZBUYKsPAk2aTwd+qAcu0WFxAG5Me6bL7FxHGaZQ7vA+kPiu7YaXC+ryP1lXYPKQHa3wADMdek7hMqDPCHO8RtfnwmPojMFhN3OEk/Icgo55m9Iux4EtvsvwdMOIiDPkmWY0gxscwY6DifVLQdEmA36yqT3jh+Ig8JkpKZQ1YBgqpaY6yE5FMRqA3+vFCUm7gtI84MI4shhO23kts6iVAE8FfTw8Ok7KuhWdwaPVdc6od49tllnUGtpw8Ob6jmPVG1MK1w5HrslLajWgktk+qHc19S7nGOUmB6LeSrYPB2EY/BgtPMLK46hV0kUzMA22Ponz2lhADjpJ2OwVPctcbAnfxAmP1QJ0w2rR5zRxFSjUa8S19MgiRsRzHL6yVrcH2vw5Eva+k7iANbf8AaQZjofcqrtTlUt1x4mjeILh+/ostTa2DqLp4AAfUm3sV6kXHPDfo8xxlhn+LNTjO2NME921zzwnwj14+yzWPzKpWMvM8gLAeQ++6HcuAJmPBCG0gJ5pz02XUjqAb+IfB1/yfcdbcVtsFmhNNrxxG3UWIWCcUwwmaEAyd/i87DvPoHeh4oPIx81rtBYMnB0/ZuMJ2kGxMEc0+wuYteOF15e/HBrmuABA/5DmevVbHKy18OpOsRMdeXRedKPEvi7O57k4qG3usDnOFq0KniFogH5+69cw1O8OQHaHImVWEESD7rINwd+jppTVdM8gpYk34km6+Fb8LtpU8wy80ahYeGx5hVObafdeiqas853F0WCjaQqe78URxCsY7wxyv6Hf2UqTx3gJuLT5XBPpK2mmY2mhpRdI0njt/q/VcAUYV5JibrewSoPhdfiALnYb7/ZW4fTPjkiDHG6oq6HAiZHM29+S6jV0QZXa42kz6JnlWHmpt6zO9uSWtxFJgs4k/5RPzOyZ9ncYH1SACLcXB25I4BLzUouhmFXPZraLQXBnJs+uw+Q+aLwrbeSX4b/EJ4j/8kD8lbjMxDWw0rz0j02y2pT1OB5Jjh6CTYHF6k4wzjZbWzmwqnl2oHYfMlKsdR0uaybfF0WjovEJFndQF7SN7j25I5JUDGTvZZgnWRww9kBhOCYteQLJaQcuwd+GX1OnCsfjW8d0MMa0grqBtleMolwmOquZQgNCIe7+79gY5ngh6tUnSWjcbDYGDvz4WtsuUDnOhbmuG8Dl5jXbpc5vIkL0zNaR0nW6ZGwsBaPssFicle4ueNMEmLmeV7Krx5qDdsl8iDmlSFhcusemVDsvUf8Jpz1JH2UavZqu0x3c+TgfurVmg+mSPDNehUXL5riLj98EVWyaqz4qbh8/ohjQcNw63mt5r7B4SXouoi080dl2auoOBGx3H3HVU0aXhhUYgQoHUpFyXGB6dgs6bVY1zSCQmLsRqE+68hwubPoGWmx3H5Ld9lc5NdjnEEAGEqeNw36GY8inr2Cdq8g7xpe0X3Hn+WywbRpMcTuD03C9ezMNFPUTwK837R4DQ8PEDXBI4yj8edPiwPIha5oVCkQQQRBNp+/IK+o2Q4HwBp8TQLz9xPPoh9RnT7q6nX2fYmC14PGBYxx4eoV6PPNRmmXDWKjRDahuP6X7kAcjdw9RwRVLJLb6gRe1/Mc439EQwggtd8LhBI3HEOHVpvHmOKZYQ2IO4s6Np3kHiCDI6ELUrBbo86xtd7HuYRBaY5noR57+qDrVCTztwH16rZduMn71oxDBD2w2pHEfhf58/1WLFN4PXZC7DWyo6p2+Sb9nnOFXWAYaAD6nggBTqLT5bgo0sO9i49TeP3ySMsqiUYo/lZqcNTlwcOUFUV8pDvxEGdgoUXvktY0nbkPW+ya4WkQbj181GrRdpibL6Hdvc0mYK0FB45pDnlTuqoJ2daeqswmYjmukt2bHao1bQ2PjhJM0c3U0Az4t/T/tW0MwaBP1QeKBczWB+LUBxIgj9Qubs5KmMcK9G0ykWHxgKZUscIXJaNYHmuqRpF5/c9Euqa6Tod+LYjZNq+MG6FpgVjJ2G08OZ+yw5jLAYsaRKPYRBjiZ8/NJqdNjT4SfaUUMTwXJmOIs7QVCQQOqQ0ANMclpsVTkErP1mBtTz+oQy2FVbL8ubBRWN6KvLgCjH0pWLo0UYnDkiSs9jXNbIeXBpNy0S70BstlXo2WeqUq3enuajabouXGARO3wnzR4v2oXlf42Zn+0QLAEgcbTCrrY4OtEIjOsJUbVJqPY9zrlzDInzgXS/QvQUI9nm85dEiC8ho3JAHqvWOzmXCjQYwbxfqTusF2Uy41KzXkeFm56xZejMOlut3+0KbPPfEqwQpcn7As7qAGJlYHtFmQfVABswGTzO5/JMu0+dwSxp8R3PIfqsjxW4Mf8AbMz5NcEWUSQQ6dlKsLWiSduQ5qGqBbyVzNIde8cuJiT5CfkFWyNG4wjYY0bwAPkmOGJLS4SSwXFySy5sP6mXI5guHAIWi2yY4fwMJO6OCFzI1KzdN4LXCDxBa4f9H0XmmMpOa9zRNiQPstNj8e5urSYa47WieJA4eiztWs4umCskbAllrHmqwXuf1Wry9p7y5te4vva0ceCzeV1HGswDiY+RWiwTD3hgbuIB2iPopMj2W4laNBl9Q64YwGblxmBeNk/xQ25i59Nv30QLKbabW84A5e3LzUsXiQG9dylMeosyXbfFA6BNy8fIGbpHhi9piZ6yqO0mYd7iQ0bU/qd/yTDCN1H/AGyjkqigIu5Ohrg6FV1ptxTmnTdZoH3slWWd5IANuKdUy5pHHl+qlvZVQHVy6o1x0CZMlptB4wfshcW3EC2lw8tJ+60dXFvkEt9YQL65e+LAJt0B2IBhcRuWmPMfWU+yQA0yDuCJ/wC/OV1zIN0C3FmlVJFxcxzB+Jv76LHs2qNQyg3TyVQoCJQlLMGuMNMgwfQozFVbADZdo7aK8XRAYVksY6ajW8z9itPm+KikAN1ky2KzSeRPyj7rKOvQ5y7D6RCN0IPCV0R/MIUjmztZghZDNqIqVIL9Av4v2QtViq0tss5XwzHuh92zeDfoFsdSsyS5Roz2Z5X3ZlrzUafxRYE73kqrAZW6s/Q0dSeAHMpljclPeAU/hnYnbqeY6rXdnctYxoA3m54k/kqp5lWuyWGB3sLyfJWUaQmwA9+p6lJe0naHT4W78B/SOZVnartKGTSZdw9h+vRYmhXJcQ65N78UqGPk7YzJk4KkV4hsySLkE6uuyX0QJvsnxphUPw7FciF7YrqQTbZdZUAY613QAeQ3PqbDylVuHzUY+S0E9Lw+4CKz3EhtNoi5t+aHwDZchM9xE1I/pEe9/wAkxaQuW2CUqzYuwO81891I70x6EhDlfIaCui+i2mHtIEEGdyU4yptiTxJPuUipMkgHY/RafDM2HCyh8muR6HiXxZLMcXLdNxEeZuBbok+cZmaQ0iXOdZvmnmKwWsb35/dKsRgX1X3HjbeZgQfDPTilQavZRNOtGZfkcAuJ8VyeN9zdE4V+ktO9k7pZQZcypLTH1m/klT8IaVVrHcePAxxT8slLSJsMJR3Ib4LHgG9p52ToVZghKqDWuEH5o1rA0XUdFg2fmdONJglC19Drt3V+FawjgPRQxDmtHBG6oFEDBbJ3CQZm3VsYIuDyP5FNRrMwN9p/JSZlUmTf6LLCoW5G4wPDHM87zbon2LrQApswGlfYmjLURloCxr5a1ZDH5qKdfxA7RbqeXotGcT4XN/pWJzmk7Wan4ZA4Ha33KZhipy2JzzcY6HmG7R0REuP/AIlGVM/oaW6Hue4zLG03aheNza/3WKDujfb8locqzpmgUyaeFFNk94ymX1Kz9QgGSdJg77WVDwRS0Sw8ht7HtCu8u/wC0HbvqgbHXS2YRYDB4op9SPss6O0DXHRSp1sRVOznmTG1mNFlbUzd+HE4lzNTh4KVIA6f9UGBzukSxv0WRyob1KYnb6CPzSnNc/dTJZTN9ieX6pYztG+rq0HR1Ik36CwQtTL9DNZc52p1yWkXPXiuhg3sDJnX8gzxNzuVTVp8RuEWq3BUdEr2ToEOC67DjkOKDZULHdCiTiSjFijFfGRyKlhcOXkgcBJlfYph1ExuvqOJc3ZEgWelYKzSVn69bU4nmU6rOIpEDcgrKPx2mxEI2KXYeCu6krdmgVFTMSdvmstBUNKuODLi8LSZZjw8agVlsDljn3Jjqd/QI0A4eqBq8L9j15FS5ocla9Ffjz4Pi/ZtqDp/fNDYWt/e1DNnEtBt+ER9ZXMDipseMbJK9tegSHM1sBPiF4EzcASFJFF90NcZRcWskGWggnVuCbbW4IfGYQVGgERHGb+fmqcLn7SIg+m3zRlPENNr36fdGZaYnwtIyYcZFv2EdVqPAEyeUXvyPJEf2U2R4o4kg39UdSwVIb+Lz2QHUA0a7zYXTfCZZPieZcdhwH6r7Cd05xa0aTycIJ8k0ZT076WjmSB7BbVnN0U/y3JECk1gkm6hWzCm0eG5SbGZkDcmZ4IqUQdsNxGYsB3vySnH564+FoJnkha+KJ5NHX8kO7MKdEai4E9fyWbZ2kQxOpgJdu6XEDh0SXGVQMNB3LfmbqnNu04qatN3OGkcA0JDWxDjuSTwVeGDjtkXkTUqSJNr891aSgi64RbHWVKJaCsNmVWkx7ab3MFSNWm06ZgTvHiNpQFRXlU1FjRt+grI69NryapIbbYEyZ6JnnHaI1G92ILQ4FpAiwmPqs8zirqZE3Q0EMO8US5Uh6+LkDQaZ9XEhQoVJtxXxcqXWMrUYwojgqv5YKYqrhqogTY5hWhsLG5hULnLQZxiLLNuklFIXFEBTV2FoS4ea4AjsrpS5LGmjwTIA/eyWdoauowOGyasdASJ511R5yj9APsYZTmuk928ncQft5rUUMTJBJmdiOe4WXxmCHcvqcbN97z6AfNDZRmlYCC0uZ0+KykyYa2i7FnvTH+Z5exzi4CD/U21+sbpW/vGNLmuNTTuwiHRzEWKaYXMWuEiCOIHDkekGZ81XiaAd4m25pS12Oe1oByrOzVMNbEbl02ngnzHEiZNvQJZl+HDBwkkk/vyTF9JoFzqB2HAe31KyVN6DhdbPsQT3IeTLgfCePrzSSp2jq1K2hlN+pxOljQHegM9Cm+KxI7yi2PDqJjyBdccphYHEMGt07lxn1JKbhgpdiM+Rx2h/je0VSm4sqU6jXCJaYBuJ4IR3aZ34WkdYE+5KVALulUfBEl+eZfWzOo/oeZcT8hAQ2Iy6qWCq7xMPFtw3mHf0nzXdKaZDmBpv0k+B8+WrnHUCFrioq0jFJzdSYgiNlfgcIKjoLtI22Jk8gAj887gnww1x30i3qB9lTgabRDhWptI2B1gjr8JXKXJAyjxYTm/Z0UqIf3jSbeENIKVUnWTXG1S9hBxFNwHDX9JaErpUHQLEjmBP0RJ0ZV9EiVVVKuDCeB9ivn4J0S4EA87fJa5JGKLZoOz/YurXoCsGtIcTEuvAMbIrNOxhp0XONMNLAXFwJiBfYnkickznE0aDKdNg0Nba0zJJvB6q/G5/iKtJ9NzID2lphpm9rdUGjaZhwvi1dxFHQY+u6gCtNPlFwUiorDiLXKRUHBSaVpgzzOtJS6htKJzDc+qoo7DyRMFFgcU1ylnEpSneW/ChYSDMXVhh6pXl7ZcXI3NPhQuV/CfNEwUF5niIpaB5+6WVsYW09LBB2meHE+f5ozNeCVHZZJWbF0C4So+mdTXFrp9+hHFP8uz8TDvC7luD5FI/wBEPiNihlBSQcMji9GwxeZtImYcNiEBWz6La/t8pWYK7ht/VKWJD3laHP8Abj5lskxALjYeSCLyd7uJJKkoYb7qiMFHomnkcuyYHNSUeJUkYB9NlEhdZ+a+G644D0Xup6V1+6+S2EcITfKHQAlLkzyrgkZv1KfH/YeOqpNmNST5Smr0lx258ipodlUuhZ7r4OPM+6+XxV6PNLaj5Am5XzVD9/VTG65nI6SoSurhWGnCogqSg5ajD//Z"/>
          <p:cNvSpPr>
            <a:spLocks noChangeAspect="1" noChangeArrowheads="1"/>
          </p:cNvSpPr>
          <p:nvPr/>
        </p:nvSpPr>
        <p:spPr bwMode="auto">
          <a:xfrm>
            <a:off x="173038" y="-846138"/>
            <a:ext cx="2438400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70" name="AutoShape 6" descr="data:image/jpeg;base64,/9j/4AAQSkZJRgABAQAAAQABAAD/2wCEAAkGBhMSERUTExQWFRUUGBcYGBgXFxUXGBgYFRgXFBgYFxYXHCYfFxojHBQVHy8gJCcpLCwsFR4xNTAqNSYrLCkBCQoKDgwOGg8PGikcHxwpKSwpKSksLCkpKSwpKSkpLCkpKSksKSkpKSwpLCksKSwpKSkpKSkpLCwpLCwsKSwpLP/AABEIALkBAAMBIgACEQEDEQH/xAAbAAACAwEBAQAAAAAAAAAAAAAEBQIDBgEHAP/EAD4QAAEDAgQDBgQEAwgCAwAAAAEAAhEDIQQFEjFBUWEGEyJxgZEyobHBQtHh8AcUUhUjM2JygqLxkpNDU7L/xAAZAQADAQEBAAAAAAAAAAAAAAACAwQBAAX/xAAkEQACAgICAgIDAQEAAAAAAAAAAQIRAyESMQRBE1EiMkJxUv/aAAwDAQACEQMRAD8A8XCkynPGFIu8lEjr9UBpawuHGfREUsxI3Qjap5yuGoTyQuF9hqbXRocHmQ5pxQxII3WHDuX3ROGxrxYGVLk8a+imHkfZrcXhWvFxP1WdxeXOaTF0TRzvg5XfzrXJUOeMbLhMUfyjjuDYcuOymGubsZHI7J5Tw03VWaUGioGgCwE9SbqnFN5HRPlgoKxXTc43Aj6KzxAQAry2yqIVnBEnJgpdeHWuOcWRZpnn8gisZlFRjaZe3wVWd4wjxAtuDJGxGkyNwgAwtFnDSOcmP0SsmPVoZGX2TNCdyqHgt+qn3/8Amb7FQfXn8TfYpUW0E6I1wQAZvx80S1hBido4dECRFgZAjmr/AOYMnxN/5fktadGJhRB6eyDxWMPwgX4xueg5LtTGEAmW2HVG9kcIH1NRvp/ZQpcVyYxLm+KBqHZzEOAIYBPPf1VWY5NVo/4rLf1DhPkvW8Jhw7y3SrtBhQ8GdoSl5ErtrRQ/GjWjzjLsTDgx1wfhPLoSj6B8R/1HjyCT16UVC1vPw9DP5plQDgPhF+aonFdolTadMYgBV4w+Axv+SHNR39DVLVLTIFxwG3qkqNM1s5UzB2iHQ4kWcfib0nc+uyjQp28/3C5h8P8AiKuajnL0jIr2c7v9yvtCshcSbGAGJsfOPlK5Wp+AD19jKsxjJIUHUS4+L2Tl0hfsEp4ewKs7lTw3whXBc5OzkgcUVx7QBwROlVYhtiFylbOaFxMusOsIuhDrWBQzhKuwu4TpLQtBIwU8VfTyslbDJeylKpTa84qg2QCQTUkdDDIkL0zs52Rw7aDzSip3lM0y7gakydEiQIAUvKTdIPlR4F/IPabGPUop28bmPoIuvdc6/h/hXuL3DQ1pBOiB/dtZDnRG5cF5DmGUNGJq021AabX2e2btgOETtYgFOxS4NuQLvJpCc1bRZVioJ/6Wuy+mKMFj2ubNw7SXelpWhdmNF1MktEEHcNMH2TX5CGrxW/ZhsJ2hr0nMOtzwxpphrnO0924OBZYyB4jEbWhKmMA8rD7LXVMlw7mlzrFxMEOj/jskJyg9/SpNOrvKtNgO13uAg8lqyxkqFywyjsr/AJE/sBROBPGfYL3RvZzCg0293TMGmAA3xatBee8P4g6DbmErqZBRqsLq1JtJ+mps3R4RoiroOxEuG0H0UD5BckeN4jL5HLbgvm4LaB7Ber51lVHRiWHDsptpMc5lQB0yCNEvJiprn5yNkP2Xy5pw9Eigypre4PJYD4R3e7//AIwAXGZCzlLo612eV4/BeAiN4HDnzRnZhwosc5x03N9OqwGq45AXW9/iXgqFHC0m0Q3xuEEMOogNc4u73ZwIIss12Z7tzQCRECfMASL8hCd1DYzDueh3lmeEsPga4xMjVBB2MG43HugK+ctcS1xIcdmsaS0A2EuMk3smeFc12uIAAgXAsOJ9V0OplhJEP+R6hT2nqi7i17POMXlkYk2hoBcTwEAm/SQisPRLptsffiCmWYYqmO9bM1H6baT8BvOrbhsm3YzIBXpd6+tTpsL3AAu8QayGyGxfj5qht/HZBk4qWjOHL3nZpX1TLTHiaQV7Tl/YfDsdTfJeNWvxQZo6ZBIHWxV+Z9maDqIZVhgod4S4W/xSe7Ji8WFkqpAckeGGnFlFtErYY3sk2bV6G+2s/XTCYZP2Epue0VcRRDTvoqBzvQRfgstm8kjDswTiJAPVVOonkvecH2RpUKNWk25rNDOB8bQXkeVmpP2q7D4XTqpuZSc4gNDnaWENGlx231XRVJbMU0eMOwyrNErcv7CmbV8N/wC5v5Ks9gX/AP3Yb/3sWcmFaPO6VaOCs/mOioaFJPcH9GqUS3vhyPuujEDkqoX0IKoKkzjqbSdjJ5KyiGtG3muUn6TO6iETejOKGNDMY52WlyH+ItbC6Q0y1ri7Qdi4jTJ47LFhSCXXs7gmbHGfxDr1JGtwDm6CLfDMx5ShMsio8Efi+Lrz+ULOBOshmHOH4XCfI/sLKGY4JMfvyinSLnBrLiNURaxiJvsNuSkaMU2jYTJnkf2FF1cGBq0kc+vmIKPcHOpi7LcQPE7jxtwHFY1JliUUBnImVCHgAHTE3BgQRAFibRq3MXSfHQHSRGkFzeYdTggzzsfdPKWO0DSHDfaRxvaFme01UmmXG0mB7iVqtsTkSSZY3PnEDxOtBHmNuKnWz5z3anFxdz4+8pDhKmpvXiiC1LkuLpi441LaG+I7QuczQ5zy0bAkkDhYTZco56WtLA52k7i8HzCUuFhfivlhrxpBua53qpsa5zi1hOlt4GqxgbBQ7M5g0P0usKg8P+ocPUfRKsxpktgKOBwNVwuA3RpdckO3kQAJvBhVwXKFCK4Ts9LyrA96NXe0paCCHsMiPI3CoxtQDV49TRaQ0NkjkJmPqluAxTG/H3gPNmqHe2xRdKhqh0EAfC03P+p32CnbVFphc4x/9/UkQTA6CwHyCdZVmIZTa0E+H533RGZdjO+1VA8UywGSRIPG/KwJnok9DCOa0XDxwe0ktcD8x5FPmrxJkSSeWUTaYX+IFVgjWSNHdwRsw3IHrxRGefxGNbvA0aW1Gsa4G5/u9iD5z7rDObYddhxtfZQLOP2Uw34V2M3ZoDxPzUT2lFItOo72t++iWSg8zcNF4ngijFN0wZwVWbKl/FfEUa9Jzv7xjXF7tRMkkaSbdI81XmnbJ9eNTzDZ0jkHHUY9SvPn4olgbyV+GxkCDPIW+XmqJYtE8XGzTnN/8xUTm3+b6pIytPpuOIUpSXCh6imU1JEH6yuNJP7KJcJEHgisDgtRV8nRGgA0iBNl8DzWgrYJsEeiSvZEtdu0oVUgraZXC40L42KhWNrTJ2jdIcKZQppo+qvIgDc8+iubHn5BSw9EFpH4t559FA4cHifmmfGkti/kbejtB5O4go3L8SWOMA6T8XpeUZlnZ7U0F4jjuZ/6/JaCjlIawkDgQPYhTSavRXCMqthOW45sMeQHNIEiAbi8iZgrROxGFLJNFvE/C25mYtvv8lhctqd0JgmmbmAToPEkD8J+SbDtLhQ2NYB6CyJMZSfZdia7YcQxrANgABA4yY3WaxlPvx/kjS3qeaY1aT8QQYLaQ2DrF/mNw36wiBgfhA5jyH7hZdbBav8AwzTciewWE8+aExON0ODSx0mwtvwtzXotDDB4JIgix80FjckB3bI6hJbV3LYfGlUWYVmPFTYEaT9/0TbLcodUgxZW4rs2KZLm2BFxE34H7eq0GAc1jAOQAWSa/kxKX9CXH4cYZgIaHVHkMY0iSXHb0/MI1uXimzuydTgSajv6qh+I+Qs0dAgcPjBiM0YfwUi4N5FzGlxj1v6BOab5Mnjc+t1TNfHiX3Img/lzP6iU0sFDNXWI+iZ4ZjWtvv8AkqnNmynUx7KLC+odLW78z0HNx4BRxuToslUY2Ku3Gb91hxSbZ1YEnmKYsfV0R/5KzA4ctpU6Wlp0NaDMm8SfmVjM6x78RiXVKli4tAAuGstpA5jTBnjJK9Dwgh5HVXeXqMYog8NblJ9sz+dZMGTUYGh8EEARIO8SbHqkjqrdMcTFjuvVH4Vr28EgzXsvTeJ09Z5eSiv/AKLu+jDQgcbSl7Z2AJ+YTTFYQ03Frvfol9ceP/YfqE/G9iMi0AspDU4mN4X1WnG/vz6H7FWDDg6p4O59Ag3vPMieMqqO2TS0i0VOsHgfs7p1RDap4gyPn1BO6ADo+KSBwk8eXJRdc9OpmETgmBzaHXkmuSUjUdoG/Dr+/ugMU0TqHwvuOh4hW5VmBo1mVQJ0OBI5jYj1EhFJAReze5V2Qe8Tp+RSztz2Pdh2sxAHhB0VLbT8JM+rfZbHD/xawNJsNZXf5MaPcucEh7SfxQpYmnUpDDPIe0t8dRoidjDQbgwfRJjyuxsuNaPN6oE2/fRHZBUYKsPAk2aTwd+qAcu0WFxAG5Me6bL7FxHGaZQ7vA+kPiu7YaXC+ryP1lXYPKQHa3wADMdek7hMqDPCHO8RtfnwmPojMFhN3OEk/Icgo55m9Iux4EtvsvwdMOIiDPkmWY0gxscwY6DifVLQdEmA36yqT3jh+Ig8JkpKZQ1YBgqpaY6yE5FMRqA3+vFCUm7gtI84MI4shhO23kts6iVAE8FfTw8Ok7KuhWdwaPVdc6od49tllnUGtpw8Ob6jmPVG1MK1w5HrslLajWgktk+qHc19S7nGOUmB6LeSrYPB2EY/BgtPMLK46hV0kUzMA22Ponz2lhADjpJ2OwVPctcbAnfxAmP1QJ0w2rR5zRxFSjUa8S19MgiRsRzHL6yVrcH2vw5Eva+k7iANbf8AaQZjofcqrtTlUt1x4mjeILh+/ostTa2DqLp4AAfUm3sV6kXHPDfo8xxlhn+LNTjO2NME921zzwnwj14+yzWPzKpWMvM8gLAeQ++6HcuAJmPBCG0gJ5pz02XUjqAb+IfB1/yfcdbcVtsFmhNNrxxG3UWIWCcUwwmaEAyd/i87DvPoHeh4oPIx81rtBYMnB0/ZuMJ2kGxMEc0+wuYteOF15e/HBrmuABA/5DmevVbHKy18OpOsRMdeXRedKPEvi7O57k4qG3usDnOFq0KniFogH5+69cw1O8OQHaHImVWEESD7rINwd+jppTVdM8gpYk34km6+Fb8LtpU8wy80ahYeGx5hVObafdeiqas853F0WCjaQqe78URxCsY7wxyv6Hf2UqTx3gJuLT5XBPpK2mmY2mhpRdI0njt/q/VcAUYV5JibrewSoPhdfiALnYb7/ZW4fTPjkiDHG6oq6HAiZHM29+S6jV0QZXa42kz6JnlWHmpt6zO9uSWtxFJgs4k/5RPzOyZ9ncYH1SACLcXB25I4BLzUouhmFXPZraLQXBnJs+uw+Q+aLwrbeSX4b/EJ4j/8kD8lbjMxDWw0rz0j02y2pT1OB5Jjh6CTYHF6k4wzjZbWzmwqnl2oHYfMlKsdR0uaybfF0WjovEJFndQF7SN7j25I5JUDGTvZZgnWRww9kBhOCYteQLJaQcuwd+GX1OnCsfjW8d0MMa0grqBtleMolwmOquZQgNCIe7+79gY5ngh6tUnSWjcbDYGDvz4WtsuUDnOhbmuG8Dl5jXbpc5vIkL0zNaR0nW6ZGwsBaPssFicle4ueNMEmLmeV7Krx5qDdsl8iDmlSFhcusemVDsvUf8Jpz1JH2UavZqu0x3c+TgfurVmg+mSPDNehUXL5riLj98EVWyaqz4qbh8/ohjQcNw63mt5r7B4SXouoi080dl2auoOBGx3H3HVU0aXhhUYgQoHUpFyXGB6dgs6bVY1zSCQmLsRqE+68hwubPoGWmx3H5Ld9lc5NdjnEEAGEqeNw36GY8inr2Cdq8g7xpe0X3Hn+WywbRpMcTuD03C9ezMNFPUTwK837R4DQ8PEDXBI4yj8edPiwPIha5oVCkQQQRBNp+/IK+o2Q4HwBp8TQLz9xPPoh9RnT7q6nX2fYmC14PGBYxx4eoV6PPNRmmXDWKjRDahuP6X7kAcjdw9RwRVLJLb6gRe1/Mc439EQwggtd8LhBI3HEOHVpvHmOKZYQ2IO4s6Np3kHiCDI6ELUrBbo86xtd7HuYRBaY5noR57+qDrVCTztwH16rZduMn71oxDBD2w2pHEfhf58/1WLFN4PXZC7DWyo6p2+Sb9nnOFXWAYaAD6nggBTqLT5bgo0sO9i49TeP3ySMsqiUYo/lZqcNTlwcOUFUV8pDvxEGdgoUXvktY0nbkPW+ya4WkQbj181GrRdpibL6Hdvc0mYK0FB45pDnlTuqoJ2daeqswmYjmukt2bHao1bQ2PjhJM0c3U0Az4t/T/tW0MwaBP1QeKBczWB+LUBxIgj9Qubs5KmMcK9G0ykWHxgKZUscIXJaNYHmuqRpF5/c9Euqa6Tod+LYjZNq+MG6FpgVjJ2G08OZ+yw5jLAYsaRKPYRBjiZ8/NJqdNjT4SfaUUMTwXJmOIs7QVCQQOqQ0ANMclpsVTkErP1mBtTz+oQy2FVbL8ubBRWN6KvLgCjH0pWLo0UYnDkiSs9jXNbIeXBpNy0S70BstlXo2WeqUq3enuajabouXGARO3wnzR4v2oXlf42Zn+0QLAEgcbTCrrY4OtEIjOsJUbVJqPY9zrlzDInzgXS/QvQUI9nm85dEiC8ho3JAHqvWOzmXCjQYwbxfqTusF2Uy41KzXkeFm56xZejMOlut3+0KbPPfEqwQpcn7As7qAGJlYHtFmQfVABswGTzO5/JMu0+dwSxp8R3PIfqsjxW4Mf8AbMz5NcEWUSQQ6dlKsLWiSduQ5qGqBbyVzNIde8cuJiT5CfkFWyNG4wjYY0bwAPkmOGJLS4SSwXFySy5sP6mXI5guHAIWi2yY4fwMJO6OCFzI1KzdN4LXCDxBa4f9H0XmmMpOa9zRNiQPstNj8e5urSYa47WieJA4eiztWs4umCskbAllrHmqwXuf1Wry9p7y5te4vva0ceCzeV1HGswDiY+RWiwTD3hgbuIB2iPopMj2W4laNBl9Q64YwGblxmBeNk/xQ25i59Nv30QLKbabW84A5e3LzUsXiQG9dylMeosyXbfFA6BNy8fIGbpHhi9piZ6yqO0mYd7iQ0bU/qd/yTDCN1H/AGyjkqigIu5Ohrg6FV1ptxTmnTdZoH3slWWd5IANuKdUy5pHHl+qlvZVQHVy6o1x0CZMlptB4wfshcW3EC2lw8tJ+60dXFvkEt9YQL65e+LAJt0B2IBhcRuWmPMfWU+yQA0yDuCJ/wC/OV1zIN0C3FmlVJFxcxzB+Jv76LHs2qNQyg3TyVQoCJQlLMGuMNMgwfQozFVbADZdo7aK8XRAYVksY6ajW8z9itPm+KikAN1ky2KzSeRPyj7rKOvQ5y7D6RCN0IPCV0R/MIUjmztZghZDNqIqVIL9Av4v2QtViq0tss5XwzHuh92zeDfoFsdSsyS5Roz2Z5X3ZlrzUafxRYE73kqrAZW6s/Q0dSeAHMpljclPeAU/hnYnbqeY6rXdnctYxoA3m54k/kqp5lWuyWGB3sLyfJWUaQmwA9+p6lJe0naHT4W78B/SOZVnartKGTSZdw9h+vRYmhXJcQ65N78UqGPk7YzJk4KkV4hsySLkE6uuyX0QJvsnxphUPw7FciF7YrqQTbZdZUAY613QAeQ3PqbDylVuHzUY+S0E9Lw+4CKz3EhtNoi5t+aHwDZchM9xE1I/pEe9/wAkxaQuW2CUqzYuwO81891I70x6EhDlfIaCui+i2mHtIEEGdyU4yptiTxJPuUipMkgHY/RafDM2HCyh8muR6HiXxZLMcXLdNxEeZuBbok+cZmaQ0iXOdZvmnmKwWsb35/dKsRgX1X3HjbeZgQfDPTilQavZRNOtGZfkcAuJ8VyeN9zdE4V+ktO9k7pZQZcypLTH1m/klT8IaVVrHcePAxxT8slLSJsMJR3Ib4LHgG9p52ToVZghKqDWuEH5o1rA0XUdFg2fmdONJglC19Drt3V+FawjgPRQxDmtHBG6oFEDBbJ3CQZm3VsYIuDyP5FNRrMwN9p/JSZlUmTf6LLCoW5G4wPDHM87zbon2LrQApswGlfYmjLURloCxr5a1ZDH5qKdfxA7RbqeXotGcT4XN/pWJzmk7Wan4ZA4Ha33KZhipy2JzzcY6HmG7R0REuP/AIlGVM/oaW6Hue4zLG03aheNza/3WKDujfb8locqzpmgUyaeFFNk94ymX1Kz9QgGSdJg77WVDwRS0Sw8ht7HtCu8u/wC0HbvqgbHXS2YRYDB4op9SPss6O0DXHRSp1sRVOznmTG1mNFlbUzd+HE4lzNTh4KVIA6f9UGBzukSxv0WRyob1KYnb6CPzSnNc/dTJZTN9ieX6pYztG+rq0HR1Ik36CwQtTL9DNZc52p1yWkXPXiuhg3sDJnX8gzxNzuVTVp8RuEWq3BUdEr2ToEOC67DjkOKDZULHdCiTiSjFijFfGRyKlhcOXkgcBJlfYph1ExuvqOJc3ZEgWelYKzSVn69bU4nmU6rOIpEDcgrKPx2mxEI2KXYeCu6krdmgVFTMSdvmstBUNKuODLi8LSZZjw8agVlsDljn3Jjqd/QI0A4eqBq8L9j15FS5ocla9Ffjz4Pi/ZtqDp/fNDYWt/e1DNnEtBt+ER9ZXMDipseMbJK9tegSHM1sBPiF4EzcASFJFF90NcZRcWskGWggnVuCbbW4IfGYQVGgERHGb+fmqcLn7SIg+m3zRlPENNr36fdGZaYnwtIyYcZFv2EdVqPAEyeUXvyPJEf2U2R4o4kg39UdSwVIb+Lz2QHUA0a7zYXTfCZZPieZcdhwH6r7Cd05xa0aTycIJ8k0ZT076WjmSB7BbVnN0U/y3JECk1gkm6hWzCm0eG5SbGZkDcmZ4IqUQdsNxGYsB3vySnH564+FoJnkha+KJ5NHX8kO7MKdEai4E9fyWbZ2kQxOpgJdu6XEDh0SXGVQMNB3LfmbqnNu04qatN3OGkcA0JDWxDjuSTwVeGDjtkXkTUqSJNr891aSgi64RbHWVKJaCsNmVWkx7ab3MFSNWm06ZgTvHiNpQFRXlU1FjRt+grI69NryapIbbYEyZ6JnnHaI1G92ILQ4FpAiwmPqs8zirqZE3Q0EMO8US5Uh6+LkDQaZ9XEhQoVJtxXxcqXWMrUYwojgqv5YKYqrhqogTY5hWhsLG5hULnLQZxiLLNuklFIXFEBTV2FoS4ea4AjsrpS5LGmjwTIA/eyWdoauowOGyasdASJ511R5yj9APsYZTmuk928ncQft5rUUMTJBJmdiOe4WXxmCHcvqcbN97z6AfNDZRmlYCC0uZ0+KykyYa2i7FnvTH+Z5exzi4CD/U21+sbpW/vGNLmuNTTuwiHRzEWKaYXMWuEiCOIHDkekGZ81XiaAd4m25pS12Oe1oByrOzVMNbEbl02ngnzHEiZNvQJZl+HDBwkkk/vyTF9JoFzqB2HAe31KyVN6DhdbPsQT3IeTLgfCePrzSSp2jq1K2hlN+pxOljQHegM9Cm+KxI7yi2PDqJjyBdccphYHEMGt07lxn1JKbhgpdiM+Rx2h/je0VSm4sqU6jXCJaYBuJ4IR3aZ34WkdYE+5KVALulUfBEl+eZfWzOo/oeZcT8hAQ2Iy6qWCq7xMPFtw3mHf0nzXdKaZDmBpv0k+B8+WrnHUCFrioq0jFJzdSYgiNlfgcIKjoLtI22Jk8gAj887gnww1x30i3qB9lTgabRDhWptI2B1gjr8JXKXJAyjxYTm/Z0UqIf3jSbeENIKVUnWTXG1S9hBxFNwHDX9JaErpUHQLEjmBP0RJ0ZV9EiVVVKuDCeB9ivn4J0S4EA87fJa5JGKLZoOz/YurXoCsGtIcTEuvAMbIrNOxhp0XONMNLAXFwJiBfYnkickznE0aDKdNg0Nba0zJJvB6q/G5/iKtJ9NzID2lphpm9rdUGjaZhwvi1dxFHQY+u6gCtNPlFwUiorDiLXKRUHBSaVpgzzOtJS6htKJzDc+qoo7DyRMFFgcU1ylnEpSneW/ChYSDMXVhh6pXl7ZcXI3NPhQuV/CfNEwUF5niIpaB5+6WVsYW09LBB2meHE+f5ozNeCVHZZJWbF0C4So+mdTXFrp9+hHFP8uz8TDvC7luD5FI/wBEPiNihlBSQcMji9GwxeZtImYcNiEBWz6La/t8pWYK7ht/VKWJD3laHP8Abj5lskxALjYeSCLyd7uJJKkoYb7qiMFHomnkcuyYHNSUeJUkYB9NlEhdZ+a+G644D0Xup6V1+6+S2EcITfKHQAlLkzyrgkZv1KfH/YeOqpNmNST5Smr0lx258ipodlUuhZ7r4OPM+6+XxV6PNLaj5Am5XzVD9/VTG65nI6SoSurhWGnCogqSg5ajD//Z"/>
          <p:cNvSpPr>
            <a:spLocks noChangeAspect="1" noChangeArrowheads="1"/>
          </p:cNvSpPr>
          <p:nvPr/>
        </p:nvSpPr>
        <p:spPr bwMode="auto">
          <a:xfrm>
            <a:off x="173038" y="-846138"/>
            <a:ext cx="2438400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5848" name="Picture 8" descr="http://4.bp.blogspot.com/_brAHDkBGVo0/SnpcyFM_G_I/AAAAAAAAAN4/3UL0blqTfkI/s320/diff-body-type-di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7738"/>
            <a:ext cx="4648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859</TotalTime>
  <Words>400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</vt:lpstr>
      <vt:lpstr>Times New Roman</vt:lpstr>
      <vt:lpstr>Verdana</vt:lpstr>
      <vt:lpstr>Wingdings</vt:lpstr>
      <vt:lpstr>Profile</vt:lpstr>
      <vt:lpstr>iRespondQuestionMaster</vt:lpstr>
      <vt:lpstr>iRespondGraphMaster</vt:lpstr>
      <vt:lpstr>Personal Fitness</vt:lpstr>
      <vt:lpstr>Chapter 5  Your Body Composition</vt:lpstr>
      <vt:lpstr>Overweight</vt:lpstr>
      <vt:lpstr>Overfat</vt:lpstr>
      <vt:lpstr>Obese</vt:lpstr>
      <vt:lpstr>Ideal Body Weight</vt:lpstr>
      <vt:lpstr>Somatotype =  Body Types</vt:lpstr>
      <vt:lpstr>PowerPoint Presentation</vt:lpstr>
      <vt:lpstr>PowerPoint Presentation</vt:lpstr>
      <vt:lpstr>PowerPoint Presentation</vt:lpstr>
      <vt:lpstr>Health-related Problems for Excess Fat</vt:lpstr>
      <vt:lpstr>What Causes Overweight and Overfat</vt:lpstr>
      <vt:lpstr>Chapter 6  Maintaining a Healthy Body Weight</vt:lpstr>
      <vt:lpstr>Exercise &amp; Weight Control</vt:lpstr>
      <vt:lpstr>Combining Diet &amp; Exercise</vt:lpstr>
      <vt:lpstr>Fad Diets</vt:lpstr>
      <vt:lpstr>Myths about Weight Control</vt:lpstr>
      <vt:lpstr>Special Dangers of Dieting</vt:lpstr>
      <vt:lpstr>Eating Disorders</vt:lpstr>
      <vt:lpstr>Eating Disorders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</dc:title>
  <dc:creator>Cobb County School District</dc:creator>
  <cp:lastModifiedBy>Cynthia Faulkner</cp:lastModifiedBy>
  <cp:revision>80</cp:revision>
  <dcterms:created xsi:type="dcterms:W3CDTF">2009-09-09T15:04:37Z</dcterms:created>
  <dcterms:modified xsi:type="dcterms:W3CDTF">2017-07-26T17:51:05Z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