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5" r:id="rId2"/>
    <p:sldMasterId id="2147483688" r:id="rId3"/>
  </p:sldMasterIdLst>
  <p:sldIdLst>
    <p:sldId id="324" r:id="rId4"/>
    <p:sldId id="257" r:id="rId5"/>
    <p:sldId id="258" r:id="rId6"/>
    <p:sldId id="298" r:id="rId7"/>
    <p:sldId id="259" r:id="rId8"/>
    <p:sldId id="299" r:id="rId9"/>
    <p:sldId id="260" r:id="rId10"/>
    <p:sldId id="301" r:id="rId11"/>
    <p:sldId id="261" r:id="rId12"/>
    <p:sldId id="302" r:id="rId13"/>
    <p:sldId id="262" r:id="rId14"/>
    <p:sldId id="280" r:id="rId15"/>
    <p:sldId id="263" r:id="rId16"/>
    <p:sldId id="283" r:id="rId17"/>
    <p:sldId id="284" r:id="rId18"/>
    <p:sldId id="287" r:id="rId19"/>
    <p:sldId id="289" r:id="rId20"/>
    <p:sldId id="291" r:id="rId21"/>
    <p:sldId id="267" r:id="rId22"/>
    <p:sldId id="306" r:id="rId23"/>
    <p:sldId id="270" r:id="rId24"/>
    <p:sldId id="297" r:id="rId25"/>
    <p:sldId id="300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46124B-3917-496B-80AF-B873DB743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3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972E0-0AE5-4304-9072-1715A7BA7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5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D035-03D6-4A59-9A8E-F70DE4DF4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1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0A5D-3F63-4693-921D-07C94CD4D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9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171F4AA-94CF-4FAF-956B-C7ED3F79F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90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141022C-1E01-42E6-9587-48A7A6F18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020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39A891B-C809-48C4-8BF5-4ADA8E94F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561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E7E2C01-FC04-49D1-8C8E-BE1FABA8F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38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924EED5-952C-4424-A3C5-4033D09D7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959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7D9A32C-5DC4-4587-B3BC-5BB8F0EDE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089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C66A-A76D-44C4-92C4-1DF5F6C4C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2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60FF-5ACA-46B7-B05F-EA3CBFB64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572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05D430D-774A-4A33-A2F4-162C0C900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384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57C6B88-6B9E-4312-A224-9CDDF7CEBC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123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9619CE3-1C71-40DA-AF13-5D80CEBDF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793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4C5FEB7-D878-460B-8B63-91549C8FB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30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A11D721-FD99-4615-A8B2-572FB780E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498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B3547E2-37B5-4389-B102-A031D5B2F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90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B964A99-634D-445B-BC0D-2634F3BCB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549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7E2AE1B-A6B2-48CB-BB0E-7665ECCC8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47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9A31193-9523-4ACC-BE38-B3C97CEA0C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765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51B9992A-B702-44A7-BCA2-CEACBDBD5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7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75F-BF0D-4339-8B6C-FA3A22E65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425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C65401B-9AF2-4574-ACAF-1962C2BDA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02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A50A9B6-913C-48DE-99AD-BF9630FAA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012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9B209FF-205C-410B-B5F4-8DD6CA314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28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2CDEBAFE-626F-499E-BAB5-2E58B26E6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342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E3D1624-791B-4F07-98C4-A562A4849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0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9DB6-C466-45D8-A218-C2DB0B526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7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0B689-79B6-4898-994E-A0FCED1B88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7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3AE2-8695-42A7-B668-D79D270E4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78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623FA-E568-4084-877F-D73F7447B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5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E4C49-4A3F-47FE-9304-303B25732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86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1C1F6-7A6C-405E-B958-8D62B58128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250BD4B-A3A1-49F9-AF2B-9635CE486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QuestionShape"/>
          <p:cNvSpPr>
            <a:spLocks noChangeArrowheads="1"/>
          </p:cNvSpPr>
          <p:nvPr userDrawn="1"/>
        </p:nvSpPr>
        <p:spPr bwMode="auto">
          <a:xfrm>
            <a:off x="127000" y="127000"/>
            <a:ext cx="889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800" smtClean="0">
                <a:solidFill>
                  <a:schemeClr val="tx2"/>
                </a:solidFill>
              </a:rPr>
              <a:t>iRespond Question Master</a:t>
            </a:r>
          </a:p>
        </p:txBody>
      </p:sp>
      <p:sp>
        <p:nvSpPr>
          <p:cNvPr id="2053" name="AShape"/>
          <p:cNvSpPr>
            <a:spLocks noChangeArrowheads="1"/>
          </p:cNvSpPr>
          <p:nvPr userDrawn="1"/>
        </p:nvSpPr>
        <p:spPr bwMode="auto">
          <a:xfrm>
            <a:off x="127000" y="31115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A.) Response A</a:t>
            </a:r>
          </a:p>
        </p:txBody>
      </p:sp>
      <p:sp>
        <p:nvSpPr>
          <p:cNvPr id="2054" name="BShape"/>
          <p:cNvSpPr>
            <a:spLocks noChangeArrowheads="1"/>
          </p:cNvSpPr>
          <p:nvPr userDrawn="1"/>
        </p:nvSpPr>
        <p:spPr bwMode="auto">
          <a:xfrm>
            <a:off x="127000" y="38354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B.) Response B</a:t>
            </a:r>
          </a:p>
        </p:txBody>
      </p:sp>
      <p:sp>
        <p:nvSpPr>
          <p:cNvPr id="2055" name="CShape"/>
          <p:cNvSpPr>
            <a:spLocks noChangeArrowheads="1"/>
          </p:cNvSpPr>
          <p:nvPr userDrawn="1"/>
        </p:nvSpPr>
        <p:spPr bwMode="auto">
          <a:xfrm>
            <a:off x="127000" y="45593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C.) Response C</a:t>
            </a:r>
          </a:p>
        </p:txBody>
      </p:sp>
      <p:sp>
        <p:nvSpPr>
          <p:cNvPr id="2056" name="DShape"/>
          <p:cNvSpPr>
            <a:spLocks noChangeArrowheads="1"/>
          </p:cNvSpPr>
          <p:nvPr userDrawn="1"/>
        </p:nvSpPr>
        <p:spPr bwMode="auto">
          <a:xfrm>
            <a:off x="127000" y="52832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D.) Response D</a:t>
            </a:r>
          </a:p>
        </p:txBody>
      </p:sp>
      <p:sp>
        <p:nvSpPr>
          <p:cNvPr id="2057" name="EShape"/>
          <p:cNvSpPr>
            <a:spLocks noChangeArrowheads="1"/>
          </p:cNvSpPr>
          <p:nvPr userDrawn="1"/>
        </p:nvSpPr>
        <p:spPr bwMode="auto">
          <a:xfrm>
            <a:off x="127000" y="6007100"/>
            <a:ext cx="8890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en-US" altLang="en-US" sz="3000" smtClean="0"/>
              <a:t>E.) Response E</a:t>
            </a:r>
          </a:p>
        </p:txBody>
      </p:sp>
      <p:sp>
        <p:nvSpPr>
          <p:cNvPr id="2058" name="Percent"/>
          <p:cNvSpPr>
            <a:spLocks noChangeArrowheads="1"/>
          </p:cNvSpPr>
          <p:nvPr userDrawn="1"/>
        </p:nvSpPr>
        <p:spPr bwMode="auto"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2059" name="Timer"/>
          <p:cNvSpPr>
            <a:spLocks noChangeArrowheads="1"/>
          </p:cNvSpPr>
          <p:nvPr userDrawn="1"/>
        </p:nvSpPr>
        <p:spPr bwMode="auto"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 smtClean="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GraphShape" hidden="1"/>
          <p:cNvSpPr>
            <a:spLocks noChangeArrowheads="1"/>
          </p:cNvSpPr>
          <p:nvPr userDrawn="1"/>
        </p:nvSpPr>
        <p:spPr bwMode="auto">
          <a:xfrm>
            <a:off x="127000" y="254000"/>
            <a:ext cx="1270000" cy="1270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mtClean="0"/>
              <a:t>iRespond Graph</a:t>
            </a:r>
          </a:p>
        </p:txBody>
      </p:sp>
      <p:grpSp>
        <p:nvGrpSpPr>
          <p:cNvPr id="3077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3106" name="CorrectBar0"/>
            <p:cNvSpPr>
              <a:spLocks noChangeArrowheads="1"/>
            </p:cNvSpPr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107" name="CorrectBar1"/>
            <p:cNvSpPr>
              <a:spLocks noChangeArrowheads="1"/>
            </p:cNvSpPr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78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101" name="PercentLabel0"/>
            <p:cNvSpPr>
              <a:spLocks noChangeArrowheads="1"/>
            </p:cNvSpPr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3102" name="PercentLabel1"/>
            <p:cNvSpPr>
              <a:spLocks noChangeArrowheads="1"/>
            </p:cNvSpPr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3103" name="PercentLabel2"/>
            <p:cNvSpPr>
              <a:spLocks noChangeArrowheads="1"/>
            </p:cNvSpPr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4" name="PercentLabel3"/>
            <p:cNvSpPr>
              <a:spLocks noChangeArrowheads="1"/>
            </p:cNvSpPr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3105" name="PercentLabel4"/>
            <p:cNvSpPr>
              <a:spLocks noChangeArrowheads="1"/>
            </p:cNvSpPr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9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3098" name="IncorrectBar2"/>
            <p:cNvSpPr>
              <a:spLocks noChangeArrowheads="1"/>
            </p:cNvSpPr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099" name="IncorrectBar3"/>
            <p:cNvSpPr>
              <a:spLocks noChangeArrowheads="1"/>
            </p:cNvSpPr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3100" name="IncorrectBar4"/>
            <p:cNvSpPr>
              <a:spLocks noChangeArrowheads="1"/>
            </p:cNvSpPr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grpSp>
        <p:nvGrpSpPr>
          <p:cNvPr id="3080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3093" name="XValueLabel0"/>
            <p:cNvSpPr>
              <a:spLocks noChangeArrowheads="1"/>
            </p:cNvSpPr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3094" name="XValueLabel1"/>
            <p:cNvSpPr>
              <a:spLocks noChangeArrowheads="1"/>
            </p:cNvSpPr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3095" name="XValueLabel2"/>
            <p:cNvSpPr>
              <a:spLocks noChangeArrowheads="1"/>
            </p:cNvSpPr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096" name="XValueLabel3"/>
            <p:cNvSpPr>
              <a:spLocks noChangeArrowheads="1"/>
            </p:cNvSpPr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3097" name="XValueLabel4"/>
            <p:cNvSpPr>
              <a:spLocks noChangeArrowheads="1"/>
            </p:cNvSpPr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smtClean="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81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3087" name="XAxisLine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8" name="YAxisLine"/>
            <p:cNvCxnSpPr>
              <a:cxnSpLocks noChangeShapeType="1"/>
            </p:cNvCxnSpPr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9" name="YAxisTick0"/>
            <p:cNvCxnSpPr>
              <a:cxnSpLocks noChangeShapeType="1"/>
            </p:cNvCxnSpPr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0" name="YAxisTick1"/>
            <p:cNvCxnSpPr>
              <a:cxnSpLocks noChangeShapeType="1"/>
            </p:cNvCxnSpPr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1" name="YAxisTick2"/>
            <p:cNvCxnSpPr>
              <a:cxnSpLocks noChangeShapeType="1"/>
            </p:cNvCxnSpPr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92" name="YAxisTick3"/>
            <p:cNvCxnSpPr>
              <a:cxnSpLocks noChangeShapeType="1"/>
            </p:cNvCxnSpPr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82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3083" name="YValueLabel0"/>
            <p:cNvSpPr>
              <a:spLocks noChangeArrowheads="1"/>
            </p:cNvSpPr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084" name="YValueLabel1"/>
            <p:cNvSpPr>
              <a:spLocks noChangeArrowheads="1"/>
            </p:cNvSpPr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85" name="YValueLabel2"/>
            <p:cNvSpPr>
              <a:spLocks noChangeArrowheads="1"/>
            </p:cNvSpPr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086" name="YValueLabel3"/>
            <p:cNvSpPr>
              <a:spLocks noChangeArrowheads="1"/>
            </p:cNvSpPr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200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hoosemyplate.gov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>
                <a:solidFill>
                  <a:srgbClr val="FF0000"/>
                </a:solidFill>
              </a:rPr>
              <a:t>Personal Fitness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Chapter 4 – Nutrition and Your Personal Fitness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examiner.com/images/blog/EXID23924/images/Protein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113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302125" cy="1219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Breaking down Proteins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495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Complete proteins</a:t>
            </a:r>
            <a:r>
              <a:rPr lang="en-US" altLang="en-US" sz="2100" smtClean="0"/>
              <a:t>: contain all 9 essential amino acids.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Found in animal products (meats &amp; dairy)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Incomplete proteins</a:t>
            </a:r>
            <a:r>
              <a:rPr lang="en-US" altLang="en-US" sz="2100" smtClean="0"/>
              <a:t>: they lack one or more of the essential amino acids.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Found in soybeans &amp; plant foods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Vegetarians</a:t>
            </a:r>
            <a:r>
              <a:rPr lang="en-US" altLang="en-US" sz="2100" smtClean="0"/>
              <a:t>: individuals who eliminates meat, fish, and poultry from their eating plans – they consume incomplete proteins.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000" b="1" u="sng" smtClean="0"/>
              <a:t>10-35%</a:t>
            </a:r>
            <a:r>
              <a:rPr lang="en-US" altLang="en-US" sz="2000" b="1" smtClean="0"/>
              <a:t> </a:t>
            </a:r>
            <a:r>
              <a:rPr lang="en-US" altLang="en-US" sz="2000" smtClean="0"/>
              <a:t>of the calories you consume daily should come from proteins– mostly incomplete proteins – complete proteins carry high calories &amp; fat.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4149725" cy="12160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Breaking down </a:t>
            </a:r>
            <a:br>
              <a:rPr lang="en-US" altLang="en-US" smtClean="0"/>
            </a:br>
            <a:r>
              <a:rPr lang="en-US" altLang="en-US" smtClean="0"/>
              <a:t>Fats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b="1" i="1" dirty="0" smtClean="0"/>
              <a:t>Types of FATS</a:t>
            </a:r>
            <a:r>
              <a:rPr lang="en-US" altLang="en-US" sz="2100" dirty="0" smtClean="0"/>
              <a:t>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 smtClean="0"/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100" b="1" i="1" u="sng" dirty="0" smtClean="0"/>
              <a:t>Saturated fats</a:t>
            </a:r>
            <a:r>
              <a:rPr lang="en-US" altLang="en-US" sz="2100" dirty="0" smtClean="0"/>
              <a:t>: fats that come mainly from animal, lard and butter – often solid at room temperature – BAD Fats (not healthy)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100" b="1" i="1" u="sng" dirty="0" smtClean="0"/>
              <a:t>Trans fats</a:t>
            </a:r>
            <a:r>
              <a:rPr lang="en-US" altLang="en-US" sz="2100" dirty="0" smtClean="0"/>
              <a:t>: fats that re formed when certain oils are processed into solids – found in margarine &amp; shortening, also found in processed foods: partially hydrogenated.  BAD fats (not healthy)</a:t>
            </a:r>
          </a:p>
          <a:p>
            <a:pPr marL="457200" indent="-4572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100" b="1" i="1" u="sng" dirty="0" smtClean="0"/>
              <a:t>Unsaturated fats</a:t>
            </a:r>
            <a:r>
              <a:rPr lang="en-US" altLang="en-US" sz="2100" dirty="0" smtClean="0"/>
              <a:t>: fats that come from plants and are usually liquid at room temperature – found in corn, soybean, olive, sunflower and fish oils – GOOD fats (healthy)</a:t>
            </a:r>
          </a:p>
        </p:txBody>
      </p:sp>
      <p:pic>
        <p:nvPicPr>
          <p:cNvPr id="38916" name="Picture 5" descr="http://t2.gstatic.com/images?q=tbn:ANd9GcTP0tHrkAVRFBjR6GW8Z-swkbgsGGko5_Wyr43wWjDCBMy_NhC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113"/>
            <a:ext cx="272097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4" descr="19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http://purplemedicalblog.blogspot.com/uploaded_images/fatchol-71835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48297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733800" cy="10636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What is Cholesterol?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90800"/>
            <a:ext cx="8382000" cy="3886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/>
              <a:t>A fatty like substance that is produced in the liver and circulates in the blood.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1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/>
              <a:t>Found in foods of animals (such as egg yokes, meat, &amp; high-fat milk.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600" dirty="0" smtClean="0"/>
              <a:t>Cholesterol increases risk for heart disease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05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u="sng" dirty="0" smtClean="0"/>
              <a:t>20-30%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of the calories you consume daily should come from fats– mostly unsaturated fats.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xb2pi4fa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1912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6868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  </a:t>
            </a:r>
            <a:r>
              <a:rPr lang="en-US" sz="1900" u="sng" dirty="0" smtClean="0"/>
              <a:t>Two types of lipoprotein associated with cholesterol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sz="1900" b="1" u="sng" dirty="0" smtClean="0">
                <a:solidFill>
                  <a:srgbClr val="FF0000"/>
                </a:solidFill>
              </a:rPr>
              <a:t>Low-density lipoproteins</a:t>
            </a:r>
            <a:r>
              <a:rPr lang="en-US" sz="1900" b="1" u="sng" dirty="0" smtClean="0"/>
              <a:t> (LDL)</a:t>
            </a:r>
            <a:r>
              <a:rPr lang="en-US" sz="1900" b="1" dirty="0" smtClean="0"/>
              <a:t>:</a:t>
            </a:r>
            <a:r>
              <a:rPr lang="en-US" sz="19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/>
              <a:t>	-  contributes to clogging of arteries by depositing the extra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 smtClean="0"/>
              <a:t>         cholesterol on the lining of the arteries</a:t>
            </a: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	- </a:t>
            </a:r>
            <a:r>
              <a:rPr lang="en-US" b="1" dirty="0" smtClean="0">
                <a:solidFill>
                  <a:srgbClr val="FF0000"/>
                </a:solidFill>
              </a:rPr>
              <a:t>BAD</a:t>
            </a:r>
            <a:r>
              <a:rPr lang="en-US" dirty="0" smtClean="0"/>
              <a:t> Cholesterol</a:t>
            </a:r>
            <a:r>
              <a:rPr lang="en-US" sz="1900" dirty="0" smtClean="0"/>
              <a:t> 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      - LDL’s are very harmful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9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sz="1900" b="1" u="sng" dirty="0" smtClean="0">
                <a:solidFill>
                  <a:srgbClr val="FF0000"/>
                </a:solidFill>
              </a:rPr>
              <a:t>High-density lipoproteins</a:t>
            </a:r>
            <a:r>
              <a:rPr lang="en-US" sz="1900" b="1" u="sng" dirty="0" smtClean="0"/>
              <a:t> (HDL)</a:t>
            </a:r>
            <a:r>
              <a:rPr lang="en-US" sz="1900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	- </a:t>
            </a:r>
            <a:r>
              <a:rPr lang="en-US" altLang="en-US" sz="1800" dirty="0" smtClean="0"/>
              <a:t>picks up extra cholesterol and eliminates it from the body and </a:t>
            </a:r>
            <a:r>
              <a:rPr lang="en-US" sz="1900" dirty="0" smtClean="0"/>
              <a:t>they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	  are used for energy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	-  </a:t>
            </a:r>
            <a:r>
              <a:rPr lang="en-US" b="1" dirty="0" smtClean="0">
                <a:solidFill>
                  <a:srgbClr val="FF0000"/>
                </a:solidFill>
              </a:rPr>
              <a:t>GOOD</a:t>
            </a:r>
            <a:r>
              <a:rPr lang="en-US" dirty="0" smtClean="0"/>
              <a:t> cholesterol	</a:t>
            </a:r>
            <a:r>
              <a:rPr lang="en-US" sz="1900" dirty="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900" dirty="0" smtClean="0"/>
              <a:t>     	-  HDL’s are beneficial	</a:t>
            </a:r>
          </a:p>
        </p:txBody>
      </p:sp>
      <p:pic>
        <p:nvPicPr>
          <p:cNvPr id="41988" name="Picture 5" descr="003lwtne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		Cholesterol in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7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4820" name="Picture 4" descr="HDL%20L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600" cy="681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smtClean="0"/>
              <a:t>Clogged Artery due to </a:t>
            </a:r>
            <a:br>
              <a:rPr lang="en-US" altLang="en-US" sz="4600" b="1" smtClean="0"/>
            </a:br>
            <a:r>
              <a:rPr lang="en-US" altLang="en-US" sz="4600" b="1" smtClean="0"/>
              <a:t>Cholesterol buildup</a:t>
            </a:r>
          </a:p>
        </p:txBody>
      </p:sp>
      <p:pic>
        <p:nvPicPr>
          <p:cNvPr id="37891" name="Picture 3" descr="cloggedar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8963"/>
            <a:ext cx="5105400" cy="4260850"/>
          </a:xfrm>
          <a:noFill/>
        </p:spPr>
      </p:pic>
      <p:pic>
        <p:nvPicPr>
          <p:cNvPr id="37892" name="Picture 4" descr="Plaque Buildup in Arteries: Illus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3638" y="1828800"/>
            <a:ext cx="4170362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4" descr="angiopla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74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988" name="Picture 4" descr="19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150225" cy="651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81000"/>
            <a:ext cx="5638800" cy="9874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Vitamins vs. Minerals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382000" cy="40687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Micronutrients</a:t>
            </a:r>
            <a:r>
              <a:rPr lang="en-US" altLang="en-US" sz="2100" smtClean="0"/>
              <a:t> – nutrients needed in tiny amounts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Vitamins</a:t>
            </a:r>
            <a:r>
              <a:rPr lang="en-US" altLang="en-US" sz="2100" smtClean="0"/>
              <a:t>: micronutrients that help control body process &amp; help your body release energy to do work.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Minerals</a:t>
            </a:r>
            <a:r>
              <a:rPr lang="en-US" altLang="en-US" sz="2100" smtClean="0"/>
              <a:t>: micronutrients that the body cannot manufacture but that are needed for forming healthy bones and teeth and for regulating many body vital process.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2100" b="1" smtClean="0"/>
              <a:t>Vitamins &amp; Minerals do not contain calories or provide the body with energy.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</p:txBody>
      </p:sp>
      <p:pic>
        <p:nvPicPr>
          <p:cNvPr id="47108" name="Picture 5" descr="http://www.greenleafy.org/_images/vitamin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225"/>
            <a:ext cx="35052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4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733800"/>
            <a:ext cx="4267200" cy="1219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Nutrition and Your Physical Fitness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3657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ani-ban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0"/>
            <a:ext cx="26082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381000"/>
            <a:ext cx="5638800" cy="9874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Risk of Supplements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8382000" cy="4144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Dietary supplements are dangerous if used to enhance athletic performance: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Ephedrine</a:t>
            </a:r>
            <a:r>
              <a:rPr lang="en-US" altLang="en-US" sz="2100" smtClean="0"/>
              <a:t>: a compound that increases the rate at which the body converts calories to energy.  Ephedra causes death – stimulates the heart &amp; body temperature.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Creatine</a:t>
            </a:r>
            <a:r>
              <a:rPr lang="en-US" altLang="en-US" sz="2100" smtClean="0"/>
              <a:t>: a supplement that increases muscle size while enhancing the body’s ability to use protein.  Risky for teens because developments are unknown.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1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Androstenedione</a:t>
            </a:r>
            <a:r>
              <a:rPr lang="en-US" altLang="en-US" sz="2100" smtClean="0"/>
              <a:t>: a chemical agent that aids the body in its production of testosterone.  Increase of heart disease.</a:t>
            </a:r>
          </a:p>
        </p:txBody>
      </p:sp>
      <p:pic>
        <p:nvPicPr>
          <p:cNvPr id="48132" name="Picture 2" descr="http://healthfreedoms.org/files/2012/08/consreports_dangersofvitam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388"/>
            <a:ext cx="24384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http://www.longevitystrategist.com/wp-content/uploads/2012/07/drinking-water-fa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2320925" cy="7588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Water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382000" cy="3886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Most important nutrient for life – without it,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death would occur in six to seven days.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60-70% of your body weight is water.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Water helps regulate body temperature, carries nutrients to cells, aids in digestion and elimination, and is important for many chemical reactions in your body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Consume a total of 64 oz. (8 cups) daily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4" descr="fit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1225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skinnymomskitchen.com/wp-content/uploads/2011/05/cc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343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4911725" cy="1216025"/>
          </a:xfrm>
        </p:spPr>
        <p:txBody>
          <a:bodyPr/>
          <a:lstStyle/>
          <a:p>
            <a:r>
              <a:rPr lang="en-US" altLang="en-US" smtClean="0"/>
              <a:t>What is a Calorie?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3657600" y="1714500"/>
            <a:ext cx="5334000" cy="4991100"/>
          </a:xfrm>
        </p:spPr>
        <p:txBody>
          <a:bodyPr/>
          <a:lstStyle/>
          <a:p>
            <a:pPr algn="r">
              <a:buFontTx/>
              <a:buChar char="-"/>
            </a:pPr>
            <a:r>
              <a:rPr lang="en-US" altLang="en-US" smtClean="0"/>
              <a:t>The amount of energy needed to raise the temperature of 1 kilogram (about a qourt) of water 1 degree Celsius</a:t>
            </a:r>
          </a:p>
          <a:p>
            <a:pPr algn="r">
              <a:buFontTx/>
              <a:buChar char="-"/>
            </a:pPr>
            <a:endParaRPr lang="en-US" altLang="en-US" smtClean="0"/>
          </a:p>
          <a:p>
            <a:pPr algn="r">
              <a:buFontTx/>
              <a:buChar char="-"/>
            </a:pPr>
            <a:r>
              <a:rPr lang="en-US" altLang="en-US" smtClean="0"/>
              <a:t>It take </a:t>
            </a:r>
            <a:r>
              <a:rPr lang="en-US" altLang="en-US" b="1" i="1" u="sng" smtClean="0"/>
              <a:t>3,500</a:t>
            </a:r>
            <a:r>
              <a:rPr lang="en-US" altLang="en-US" smtClean="0"/>
              <a:t> calories to expend (burn) 1 pound.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381000"/>
            <a:ext cx="2320925" cy="758825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hlinkClick r:id="rId2"/>
              </a:rPr>
              <a:t>My Plate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382000" cy="3886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</p:txBody>
      </p:sp>
      <p:pic>
        <p:nvPicPr>
          <p:cNvPr id="52228" name="Picture 2" descr="http://4.bp.blogspot.com/-uBIRiChlea8/TgNrr44fR9I/AAAAAAAAAcw/r9I_T7A3H-k/s1600/My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181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1"/>
          <p:cNvSpPr txBox="1">
            <a:spLocks noChangeArrowheads="1"/>
          </p:cNvSpPr>
          <p:nvPr/>
        </p:nvSpPr>
        <p:spPr bwMode="auto">
          <a:xfrm>
            <a:off x="4038600" y="228600"/>
            <a:ext cx="472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b="1" i="1" u="sng"/>
              <a:t>Controlling Portion Size</a:t>
            </a:r>
            <a:r>
              <a:rPr lang="en-US" altLang="en-US"/>
              <a:t>:</a:t>
            </a:r>
          </a:p>
          <a:p>
            <a:r>
              <a:rPr lang="en-US" altLang="en-US"/>
              <a:t>Learn to “eyeball” recognize by sight – portions that are the size see below: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nutrition_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41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381000"/>
            <a:ext cx="5427662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Nutrition Facts Panel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029200" cy="4876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/>
              <a:t> </a:t>
            </a:r>
            <a:r>
              <a:rPr lang="en-US" altLang="en-US" sz="2100" dirty="0" smtClean="0"/>
              <a:t>- this provides a thumbnail analysis of a food’s calories and nutrient content for one serving.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By reading the NFP: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dirty="0" smtClean="0"/>
              <a:t>Make wise choices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dirty="0" smtClean="0"/>
              <a:t>Get an idea of what and how much you are consuming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dirty="0" smtClean="0"/>
              <a:t>Balance your calorie intake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dirty="0" smtClean="0"/>
              <a:t>Pay attention of serving size – know how much your are eating.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05600" cy="9906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Keeping Food Safe to Eat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876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b="1" u="sng" dirty="0" smtClean="0"/>
              <a:t>Food borne illness</a:t>
            </a:r>
            <a:r>
              <a:rPr lang="en-US" altLang="en-US" sz="2100" dirty="0" smtClean="0"/>
              <a:t>: illness that results from consuming food contaminated with disease-causing organisms, the poisons they produce, or chemical contaminants.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b="1" dirty="0" smtClean="0"/>
              <a:t>Common types of food-illnesses</a:t>
            </a:r>
            <a:r>
              <a:rPr lang="en-US" altLang="en-US" sz="2100" dirty="0" smtClean="0"/>
              <a:t>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/>
              <a:t>	</a:t>
            </a:r>
            <a:r>
              <a:rPr lang="en-US" altLang="en-US" sz="2100" dirty="0" smtClean="0"/>
              <a:t>	e-coli, salmonella &amp; Hepatitis 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6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Guidelines for food is to keep: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b="1" dirty="0" smtClean="0"/>
              <a:t>Clean</a:t>
            </a:r>
            <a:r>
              <a:rPr lang="en-US" altLang="en-US" sz="2100" dirty="0" smtClean="0"/>
              <a:t>: wash hands, cutting boards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b="1" dirty="0" smtClean="0"/>
              <a:t>Separate</a:t>
            </a:r>
            <a:r>
              <a:rPr lang="en-US" altLang="en-US" sz="2100" dirty="0" smtClean="0"/>
              <a:t>: raw and cooked foods; watch </a:t>
            </a:r>
            <a:r>
              <a:rPr lang="en-US" altLang="en-US" sz="2100" u="sng" dirty="0" smtClean="0"/>
              <a:t>cross-contamination</a:t>
            </a:r>
            <a:r>
              <a:rPr lang="en-US" altLang="en-US" sz="2100" dirty="0" smtClean="0"/>
              <a:t> foods touching (bacteria &amp; other pathogens)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b="1" dirty="0" smtClean="0"/>
              <a:t>Cook</a:t>
            </a:r>
            <a:r>
              <a:rPr lang="en-US" altLang="en-US" sz="2100" dirty="0" smtClean="0"/>
              <a:t>:  safe heating temperature </a:t>
            </a:r>
          </a:p>
          <a:p>
            <a:pPr eaLnBrk="1" hangingPunct="1">
              <a:buFontTx/>
              <a:buChar char="-"/>
              <a:defRPr/>
            </a:pPr>
            <a:r>
              <a:rPr lang="en-US" altLang="en-US" sz="2100" b="1" dirty="0" smtClean="0"/>
              <a:t>Chill</a:t>
            </a:r>
            <a:r>
              <a:rPr lang="en-US" altLang="en-US" sz="2100" dirty="0" smtClean="0"/>
              <a:t>: refrigerate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22225"/>
            <a:ext cx="5715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Nutrients vs. Nutrition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71463" y="1727200"/>
            <a:ext cx="5062537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i="1" u="sng">
                <a:latin typeface="Times New Roman" panose="02020603050405020304" pitchFamily="18" charset="0"/>
              </a:rPr>
              <a:t>Nutrients</a:t>
            </a:r>
            <a:r>
              <a:rPr lang="en-US" altLang="en-US" sz="3200">
                <a:latin typeface="Times New Roman" panose="02020603050405020304" pitchFamily="18" charset="0"/>
              </a:rPr>
              <a:t>: substances in food that your body needs for energy, proper growth, body maintenance, and functioning. </a:t>
            </a:r>
          </a:p>
          <a:p>
            <a:pPr>
              <a:spcBef>
                <a:spcPct val="50000"/>
              </a:spcBef>
            </a:pPr>
            <a:endParaRPr lang="en-US" altLang="en-US" sz="11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b="1" i="1" u="sng">
                <a:latin typeface="Times New Roman" panose="02020603050405020304" pitchFamily="18" charset="0"/>
              </a:rPr>
              <a:t>Nutrition</a:t>
            </a:r>
            <a:r>
              <a:rPr lang="en-US" altLang="en-US" sz="3200">
                <a:latin typeface="Times New Roman" panose="02020603050405020304" pitchFamily="18" charset="0"/>
              </a:rPr>
              <a:t>:  the study of food and how your body uses the substances in food. </a:t>
            </a:r>
          </a:p>
        </p:txBody>
      </p:sp>
      <p:pic>
        <p:nvPicPr>
          <p:cNvPr id="30724" name="Picture 6" descr="http://1.bp.blogspot.com/_NqbMdRnKq-M/SreG2zMUqxI/AAAAAAAABPU/DyF-xIFN_Jk/s400/nutrit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60900"/>
            <a:ext cx="3581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 descr="http://www.chemistry.wustl.edu/~edudev/LabTutorials/Vitamins/images/Cont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09675"/>
            <a:ext cx="38862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northumbria.ac.uk/static/images/newsimages/2008andolder/food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029075"/>
            <a:ext cx="28575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835025"/>
          </a:xfrm>
        </p:spPr>
        <p:txBody>
          <a:bodyPr/>
          <a:lstStyle/>
          <a:p>
            <a:r>
              <a:rPr lang="en-US" altLang="en-US" smtClean="0"/>
              <a:t>Influences on your Food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05863" cy="4648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Hunger</a:t>
            </a:r>
            <a:r>
              <a:rPr lang="en-US" sz="2400" dirty="0" smtClean="0"/>
              <a:t>: natural drive to protect from starvation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Appetite</a:t>
            </a:r>
            <a:r>
              <a:rPr lang="en-US" sz="2400" dirty="0" smtClean="0"/>
              <a:t>: personal desire, rather than need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Culture</a:t>
            </a:r>
            <a:r>
              <a:rPr lang="en-US" sz="2400" dirty="0" smtClean="0"/>
              <a:t>: ethnic background influence food choice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Family &amp; friends</a:t>
            </a:r>
            <a:r>
              <a:rPr lang="en-US" sz="2400" dirty="0" smtClean="0"/>
              <a:t>: foods you grow up with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Emotions</a:t>
            </a:r>
            <a:r>
              <a:rPr lang="en-US" sz="2400" dirty="0" smtClean="0"/>
              <a:t>: you eat because of your emotions (bored?)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Convenience</a:t>
            </a:r>
            <a:r>
              <a:rPr lang="en-US" sz="2400" dirty="0" smtClean="0"/>
              <a:t> &amp; cost: busy schedule                      &amp; easy to prepare</a:t>
            </a:r>
          </a:p>
          <a:p>
            <a:pPr marL="457200" indent="-457200">
              <a:buFont typeface="Wingdings" panose="05000000000000000000" pitchFamily="2" charset="2"/>
              <a:buAutoNum type="arabicPeriod"/>
              <a:defRPr/>
            </a:pPr>
            <a:r>
              <a:rPr lang="en-US" sz="2400" b="1" u="sng" dirty="0" smtClean="0"/>
              <a:t>Advertising</a:t>
            </a:r>
            <a:r>
              <a:rPr lang="en-US" sz="2400" dirty="0" smtClean="0"/>
              <a:t>: food ads make you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 have an appetite</a:t>
            </a:r>
            <a:endParaRPr lang="en-US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Six Essential Nutrients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2209800"/>
            <a:ext cx="3687762" cy="3810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1. Carbohydrates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2. Protein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3. Fats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4. Minerals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5. Vitamins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6. Water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09800"/>
            <a:ext cx="422433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-QAPBbE4iwvo/T0Ze4qx3O1I/AAAAAAAAAkg/AGFrUOWeFqg/s1600/nutr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410200" cy="758825"/>
          </a:xfrm>
        </p:spPr>
        <p:txBody>
          <a:bodyPr/>
          <a:lstStyle/>
          <a:p>
            <a:r>
              <a:rPr lang="en-US" altLang="en-US" smtClean="0"/>
              <a:t>Nutrients for Energy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82000" cy="4953000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b="1" i="1" u="sng" smtClean="0"/>
              <a:t>Carbohydrates</a:t>
            </a:r>
            <a:r>
              <a:rPr lang="en-US" altLang="en-US" smtClean="0"/>
              <a:t>:  are the starches and sugars found in food – they are the body’s </a:t>
            </a:r>
            <a:r>
              <a:rPr lang="en-US" altLang="en-US" b="1" smtClean="0"/>
              <a:t>chief</a:t>
            </a:r>
            <a:r>
              <a:rPr lang="en-US" altLang="en-US" smtClean="0"/>
              <a:t> source of ENERGY.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b="1" i="1" u="sng" smtClean="0"/>
              <a:t>Proteins</a:t>
            </a:r>
            <a:r>
              <a:rPr lang="en-US" altLang="en-US" smtClean="0"/>
              <a:t>: help build, maintain, and repair body tissue – they are the </a:t>
            </a:r>
            <a:r>
              <a:rPr lang="en-US" altLang="en-US" b="1" smtClean="0"/>
              <a:t>2</a:t>
            </a:r>
            <a:r>
              <a:rPr lang="en-US" altLang="en-US" b="1" baseline="30000" smtClean="0"/>
              <a:t>nd</a:t>
            </a:r>
            <a:r>
              <a:rPr lang="en-US" altLang="en-US" smtClean="0"/>
              <a:t> source of ENERGY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en-US" altLang="en-US" b="1" i="1" u="sng" smtClean="0"/>
              <a:t>Fats</a:t>
            </a:r>
            <a:r>
              <a:rPr lang="en-US" altLang="en-US" smtClean="0"/>
              <a:t>: supply a concentrated form of energy and help transport other nutrients to locations in the body where  they are needed.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http://www.amazingbodynow.com/wp-content/uploads/2011/09/ca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975"/>
            <a:ext cx="354806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181600" cy="12922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Breaking down Carbohydrates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648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Simple carbohydrates</a:t>
            </a:r>
            <a:r>
              <a:rPr lang="en-US" altLang="en-US" sz="2100" smtClean="0"/>
              <a:t>: these are sugars                   (found in fruit, candy, cookies, and pop) – absorbed quickly into the bloodstream and provide quick form of energy.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1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Complex carbohydrates</a:t>
            </a:r>
            <a:r>
              <a:rPr lang="en-US" altLang="en-US" sz="2100" smtClean="0"/>
              <a:t>: these are starches              (found in certain vegetables (corn/potatoes), breads, cereals, pasta, rice, and dry beans)  - broken down slower in the body &amp; supply longer lasting energy.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sz="200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b="1" i="1" u="sng" smtClean="0"/>
              <a:t>Dietary Fiber</a:t>
            </a:r>
            <a:r>
              <a:rPr lang="en-US" altLang="en-US" sz="2100" smtClean="0"/>
              <a:t>: a special subclass of complex carbs that has several functions, including aiding the body in digestions. 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Fiber is not digestible and provides no calories.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2100" smtClean="0"/>
              <a:t>Found in whole grain, vegetables, and fruit.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http://www.amazingbodynow.com/wp-content/uploads/2011/09/ca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53975"/>
            <a:ext cx="42005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181600" cy="1292225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Breaking down Carbohydrates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648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/>
          </a:p>
          <a:p>
            <a:pPr eaLnBrk="1" hangingPunct="1">
              <a:buFontTx/>
              <a:buChar char="-"/>
              <a:defRPr/>
            </a:pPr>
            <a:r>
              <a:rPr lang="en-US" altLang="en-US" sz="2400" dirty="0" smtClean="0"/>
              <a:t>If a person takes in more carbohydrates than his or her body can use immediately for energy or store as glycogen, the excess glucose is stored as </a:t>
            </a:r>
            <a:r>
              <a:rPr lang="en-US" altLang="en-US" sz="2400" b="1" dirty="0" smtClean="0"/>
              <a:t>ADIPOSE TISSUE</a:t>
            </a:r>
            <a:r>
              <a:rPr lang="en-US" altLang="en-US" sz="2400" dirty="0" smtClean="0"/>
              <a:t> – this is called </a:t>
            </a:r>
            <a:r>
              <a:rPr lang="en-US" altLang="en-US" sz="2400" b="1" dirty="0" smtClean="0"/>
              <a:t>body fat</a:t>
            </a:r>
            <a:r>
              <a:rPr lang="en-US" altLang="en-US" sz="2400" dirty="0" smtClean="0"/>
              <a:t>.</a:t>
            </a:r>
          </a:p>
          <a:p>
            <a:pPr eaLnBrk="1" hangingPunct="1">
              <a:buFontTx/>
              <a:buChar char="-"/>
              <a:defRPr/>
            </a:pPr>
            <a:endParaRPr lang="en-US" altLang="en-US" sz="2400" dirty="0"/>
          </a:p>
          <a:p>
            <a:pPr eaLnBrk="1" hangingPunct="1">
              <a:buFontTx/>
              <a:buChar char="-"/>
              <a:defRPr/>
            </a:pPr>
            <a:r>
              <a:rPr lang="en-US" altLang="en-US" sz="2400" b="1" dirty="0" smtClean="0"/>
              <a:t>45-65% </a:t>
            </a:r>
            <a:r>
              <a:rPr lang="en-US" altLang="en-US" sz="2400" dirty="0" smtClean="0"/>
              <a:t>of the calories you consume daily should come from carbohydrates – mostly complex carbs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http://www.examiner.com/images/blog/EXID23924/images/ProteinF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302125" cy="1219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Breaking down Proteins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257800" cy="4876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Your body needs protein for:  </a:t>
            </a:r>
            <a:r>
              <a:rPr lang="en-US" altLang="en-US" sz="2100" i="1" u="sng" dirty="0" smtClean="0"/>
              <a:t>growth, repair, and maintain itself</a:t>
            </a:r>
            <a:r>
              <a:rPr lang="en-US" altLang="en-US" sz="2100" dirty="0" smtClean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Protein help fight diseases (immune system)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05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b="1" i="1" u="sng" dirty="0" smtClean="0"/>
              <a:t>Amino Acids</a:t>
            </a:r>
            <a:r>
              <a:rPr lang="en-US" altLang="en-US" sz="2100" dirty="0" smtClean="0"/>
              <a:t>: the building blocks of proteins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05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There are </a:t>
            </a:r>
            <a:r>
              <a:rPr lang="en-US" altLang="en-US" sz="2100" b="1" i="1" u="sng" dirty="0" smtClean="0"/>
              <a:t>22 different  </a:t>
            </a:r>
            <a:r>
              <a:rPr lang="en-US" altLang="en-US" sz="2100" dirty="0" smtClean="0"/>
              <a:t>amino acids, your body manufacture </a:t>
            </a:r>
            <a:r>
              <a:rPr lang="en-US" altLang="en-US" sz="2100" b="1" dirty="0" smtClean="0"/>
              <a:t>all but 9 </a:t>
            </a:r>
            <a:r>
              <a:rPr lang="en-US" altLang="en-US" sz="2100" dirty="0" smtClean="0"/>
              <a:t>– these 9 are called essential amino acids (your get them from foods).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 smtClean="0"/>
              <a:t>Muscles are made up of 29% protein and 70%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856</TotalTime>
  <Words>1097</Words>
  <Application>Microsoft Office PowerPoint</Application>
  <PresentationFormat>On-screen Show (4:3)</PresentationFormat>
  <Paragraphs>142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Times New Roman</vt:lpstr>
      <vt:lpstr>Verdana</vt:lpstr>
      <vt:lpstr>Wingdings</vt:lpstr>
      <vt:lpstr>Profile</vt:lpstr>
      <vt:lpstr>iRespondQuestionMaster</vt:lpstr>
      <vt:lpstr>iRespondGraphMaster</vt:lpstr>
      <vt:lpstr>Personal Fitness</vt:lpstr>
      <vt:lpstr>Chapter 4</vt:lpstr>
      <vt:lpstr>Nutrients vs. Nutrition</vt:lpstr>
      <vt:lpstr>Influences on your Food Choice</vt:lpstr>
      <vt:lpstr>Six Essential Nutrients</vt:lpstr>
      <vt:lpstr>Nutrients for Energy</vt:lpstr>
      <vt:lpstr>Breaking down Carbohydrates</vt:lpstr>
      <vt:lpstr>Breaking down Carbohydrates</vt:lpstr>
      <vt:lpstr>Breaking down Proteins</vt:lpstr>
      <vt:lpstr>Breaking down Proteins</vt:lpstr>
      <vt:lpstr>Breaking down  Fats</vt:lpstr>
      <vt:lpstr>PowerPoint Presentation</vt:lpstr>
      <vt:lpstr>What is Cholesterol?</vt:lpstr>
      <vt:lpstr>  Cholesterol in the blood</vt:lpstr>
      <vt:lpstr>PowerPoint Presentation</vt:lpstr>
      <vt:lpstr>Clogged Artery due to  Cholesterol buildup</vt:lpstr>
      <vt:lpstr>PowerPoint Presentation</vt:lpstr>
      <vt:lpstr>PowerPoint Presentation</vt:lpstr>
      <vt:lpstr>Vitamins vs. Minerals</vt:lpstr>
      <vt:lpstr>Risk of Supplements</vt:lpstr>
      <vt:lpstr>Water</vt:lpstr>
      <vt:lpstr>PowerPoint Presentation</vt:lpstr>
      <vt:lpstr>What is a Calorie?</vt:lpstr>
      <vt:lpstr>My Plate</vt:lpstr>
      <vt:lpstr>Nutrition Facts Panel</vt:lpstr>
      <vt:lpstr>Keeping Food Safe to Eat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dc:creator>Cobb County School District</dc:creator>
  <cp:lastModifiedBy>Cynthia Faulkner</cp:lastModifiedBy>
  <cp:revision>79</cp:revision>
  <dcterms:created xsi:type="dcterms:W3CDTF">2009-09-09T15:04:37Z</dcterms:created>
  <dcterms:modified xsi:type="dcterms:W3CDTF">2017-07-26T17:49:49Z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